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ms-exce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ppt/charts/chart37.xml" ContentType="application/vnd.openxmlformats-officedocument.drawingml.chart+xml"/>
  <Override PartName="/ppt/charts/chart38.xml" ContentType="application/vnd.openxmlformats-officedocument.drawingml.chart+xml"/>
  <Override PartName="/ppt/charts/chart39.xml" ContentType="application/vnd.openxmlformats-officedocument.drawingml.chart+xml"/>
  <Override PartName="/ppt/charts/chart40.xml" ContentType="application/vnd.openxmlformats-officedocument.drawingml.chart+xml"/>
  <Override PartName="/ppt/charts/chart41.xml" ContentType="application/vnd.openxmlformats-officedocument.drawingml.chart+xml"/>
  <Override PartName="/ppt/charts/chart42.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handoutMasterIdLst>
    <p:handoutMasterId r:id="rId5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6" autoAdjust="0"/>
    <p:restoredTop sz="94722" autoAdjust="0"/>
  </p:normalViewPr>
  <p:slideViewPr>
    <p:cSldViewPr>
      <p:cViewPr varScale="1">
        <p:scale>
          <a:sx n="64" d="100"/>
          <a:sy n="64" d="100"/>
        </p:scale>
        <p:origin x="1340"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87" d="100"/>
          <a:sy n="87" d="100"/>
        </p:scale>
        <p:origin x="384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excel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excel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excel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excel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excel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excel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excel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excel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excel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excel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excel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excel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excel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excel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excel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excel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excel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excel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excel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excel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excel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excel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excel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excel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excel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excel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excel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excel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excel35.xlsx"/></Relationships>
</file>

<file path=ppt/charts/_rels/chart36.xml.rels><?xml version="1.0" encoding="UTF-8" standalone="yes"?>
<Relationships xmlns="http://schemas.openxmlformats.org/package/2006/relationships"><Relationship Id="rId1" Type="http://schemas.openxmlformats.org/officeDocument/2006/relationships/package" Target="../embeddings/excel36.xlsx"/></Relationships>
</file>

<file path=ppt/charts/_rels/chart37.xml.rels><?xml version="1.0" encoding="UTF-8" standalone="yes"?>
<Relationships xmlns="http://schemas.openxmlformats.org/package/2006/relationships"><Relationship Id="rId1" Type="http://schemas.openxmlformats.org/officeDocument/2006/relationships/package" Target="../embeddings/excel37.xlsx"/></Relationships>
</file>

<file path=ppt/charts/_rels/chart38.xml.rels><?xml version="1.0" encoding="UTF-8" standalone="yes"?>
<Relationships xmlns="http://schemas.openxmlformats.org/package/2006/relationships"><Relationship Id="rId1" Type="http://schemas.openxmlformats.org/officeDocument/2006/relationships/package" Target="../embeddings/excel38.xlsx"/></Relationships>
</file>

<file path=ppt/charts/_rels/chart39.xml.rels><?xml version="1.0" encoding="UTF-8" standalone="yes"?>
<Relationships xmlns="http://schemas.openxmlformats.org/package/2006/relationships"><Relationship Id="rId1" Type="http://schemas.openxmlformats.org/officeDocument/2006/relationships/package" Target="../embeddings/excel39.xlsx"/></Relationships>
</file>

<file path=ppt/charts/_rels/chart4.xml.rels><?xml version="1.0" encoding="UTF-8" standalone="yes"?>
<Relationships xmlns="http://schemas.openxmlformats.org/package/2006/relationships"><Relationship Id="rId1" Type="http://schemas.openxmlformats.org/officeDocument/2006/relationships/package" Target="../embeddings/excel4.xlsx"/></Relationships>
</file>

<file path=ppt/charts/_rels/chart40.xml.rels><?xml version="1.0" encoding="UTF-8" standalone="yes"?>
<Relationships xmlns="http://schemas.openxmlformats.org/package/2006/relationships"><Relationship Id="rId1" Type="http://schemas.openxmlformats.org/officeDocument/2006/relationships/package" Target="../embeddings/excel40.xlsx"/></Relationships>
</file>

<file path=ppt/charts/_rels/chart41.xml.rels><?xml version="1.0" encoding="UTF-8" standalone="yes"?>
<Relationships xmlns="http://schemas.openxmlformats.org/package/2006/relationships"><Relationship Id="rId1" Type="http://schemas.openxmlformats.org/officeDocument/2006/relationships/package" Target="../embeddings/excel41.xlsx"/></Relationships>
</file>

<file path=ppt/charts/_rels/chart42.xml.rels><?xml version="1.0" encoding="UTF-8" standalone="yes"?>
<Relationships xmlns="http://schemas.openxmlformats.org/package/2006/relationships"><Relationship Id="rId1" Type="http://schemas.openxmlformats.org/officeDocument/2006/relationships/package" Target="../embeddings/excel42.xlsx"/></Relationships>
</file>

<file path=ppt/charts/_rels/chart5.xml.rels><?xml version="1.0" encoding="UTF-8" standalone="yes"?>
<Relationships xmlns="http://schemas.openxmlformats.org/package/2006/relationships"><Relationship Id="rId1" Type="http://schemas.openxmlformats.org/officeDocument/2006/relationships/package" Target="../embeddings/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excel9.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bar"/>
        <c:grouping val="clustered"/>
        <c:varyColors val="0"/>
        <c:ser>
          <c:idx val="0"/>
          <c:order val="0"/>
          <c:tx>
            <c:strRef>
              <c:f>T1!$B$1</c:f>
              <c:strCache>
                <c:ptCount val="1"/>
                <c:pt idx="0">
                  <c:v>Kaikki vastaajat (KA:22.0, Hajonta:0.0) (Vastauksia:20)</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T1!$A$2:$A$92</c:f>
              <c:strCache>
                <c:ptCount val="91"/>
                <c:pt idx="0">
                  <c:v>autourheilu</c:v>
                </c:pt>
                <c:pt idx="1">
                  <c:v>bob/skeleton</c:v>
                </c:pt>
                <c:pt idx="2">
                  <c:v>agility</c:v>
                </c:pt>
                <c:pt idx="3">
                  <c:v>aikido</c:v>
                </c:pt>
                <c:pt idx="4">
                  <c:v>amerikkalainen jalkapallo</c:v>
                </c:pt>
                <c:pt idx="5">
                  <c:v>ampumahiihto</c:v>
                </c:pt>
                <c:pt idx="6">
                  <c:v>ampumaurheilu</c:v>
                </c:pt>
                <c:pt idx="7">
                  <c:v>baseball/softball</c:v>
                </c:pt>
                <c:pt idx="8">
                  <c:v>biljardi</c:v>
                </c:pt>
                <c:pt idx="9">
                  <c:v>brasialainen jujutsu</c:v>
                </c:pt>
                <c:pt idx="10">
                  <c:v>cheerleading</c:v>
                </c:pt>
                <c:pt idx="11">
                  <c:v>curling</c:v>
                </c:pt>
                <c:pt idx="12">
                  <c:v>darts</c:v>
                </c:pt>
                <c:pt idx="13">
                  <c:v>elektroninen urheilu</c:v>
                </c:pt>
                <c:pt idx="14">
                  <c:v>fitness</c:v>
                </c:pt>
                <c:pt idx="15">
                  <c:v>frisbeegolf</c:v>
                </c:pt>
                <c:pt idx="16">
                  <c:v>golf</c:v>
                </c:pt>
                <c:pt idx="17">
                  <c:v>hiihto</c:v>
                </c:pt>
                <c:pt idx="18">
                  <c:v>hockey</c:v>
                </c:pt>
                <c:pt idx="19">
                  <c:v>ilmailu</c:v>
                </c:pt>
                <c:pt idx="20">
                  <c:v>ITF-taekwon-Do</c:v>
                </c:pt>
                <c:pt idx="21">
                  <c:v>jalkapallo</c:v>
                </c:pt>
                <c:pt idx="22">
                  <c:v>jousiammunta</c:v>
                </c:pt>
                <c:pt idx="23">
                  <c:v>judo</c:v>
                </c:pt>
                <c:pt idx="24">
                  <c:v>jääkiekko</c:v>
                </c:pt>
                <c:pt idx="25">
                  <c:v>jääpallo</c:v>
                </c:pt>
                <c:pt idx="26">
                  <c:v>karate</c:v>
                </c:pt>
                <c:pt idx="27">
                  <c:v>kaukalopallo/ringette</c:v>
                </c:pt>
                <c:pt idx="28">
                  <c:v>keilailu</c:v>
                </c:pt>
                <c:pt idx="29">
                  <c:v>kelkkailu</c:v>
                </c:pt>
                <c:pt idx="30">
                  <c:v>kendo</c:v>
                </c:pt>
                <c:pt idx="31">
                  <c:v>kiipeily</c:v>
                </c:pt>
                <c:pt idx="32">
                  <c:v>koripallo</c:v>
                </c:pt>
                <c:pt idx="33">
                  <c:v>kriketti</c:v>
                </c:pt>
                <c:pt idx="34">
                  <c:v>kyykkä</c:v>
                </c:pt>
                <c:pt idx="35">
                  <c:v>kädenvääntö</c:v>
                </c:pt>
                <c:pt idx="36">
                  <c:v>käsipallo</c:v>
                </c:pt>
                <c:pt idx="37">
                  <c:v>lacrosse</c:v>
                </c:pt>
                <c:pt idx="38">
                  <c:v>leanveto</c:v>
                </c:pt>
                <c:pt idx="39">
                  <c:v>lentopallo</c:v>
                </c:pt>
                <c:pt idx="40">
                  <c:v>liitokiekko</c:v>
                </c:pt>
                <c:pt idx="41">
                  <c:v>luistelu</c:v>
                </c:pt>
                <c:pt idx="42">
                  <c:v>medieval combat</c:v>
                </c:pt>
                <c:pt idx="43">
                  <c:v>melonta/soutu</c:v>
                </c:pt>
                <c:pt idx="44">
                  <c:v>miekkailu/5-ottelu</c:v>
                </c:pt>
                <c:pt idx="45">
                  <c:v>moottorikelkkailu</c:v>
                </c:pt>
                <c:pt idx="46">
                  <c:v>moottoriurheilu</c:v>
                </c:pt>
                <c:pt idx="47">
                  <c:v>muay thai</c:v>
                </c:pt>
                <c:pt idx="48">
                  <c:v>nyrkkeily</c:v>
                </c:pt>
                <c:pt idx="49">
                  <c:v>paini</c:v>
                </c:pt>
                <c:pt idx="50">
                  <c:v>painonnosto</c:v>
                </c:pt>
                <c:pt idx="51">
                  <c:v>paintball</c:v>
                </c:pt>
                <c:pt idx="52">
                  <c:v>parkour</c:v>
                </c:pt>
                <c:pt idx="53">
                  <c:v>perinneurheilu</c:v>
                </c:pt>
                <c:pt idx="54">
                  <c:v>pesäpallo</c:v>
                </c:pt>
                <c:pt idx="55">
                  <c:v>petanque</c:v>
                </c:pt>
                <c:pt idx="56">
                  <c:v>potkunyrkkeily</c:v>
                </c:pt>
                <c:pt idx="57">
                  <c:v>purjehdus</c:v>
                </c:pt>
                <c:pt idx="58">
                  <c:v>pyöräily</c:v>
                </c:pt>
                <c:pt idx="59">
                  <c:v>pöytätennis</c:v>
                </c:pt>
                <c:pt idx="60">
                  <c:v>ratagolf</c:v>
                </c:pt>
                <c:pt idx="61">
                  <c:v>ratsastus</c:v>
                </c:pt>
                <c:pt idx="62">
                  <c:v>rogaining</c:v>
                </c:pt>
                <c:pt idx="63">
                  <c:v>rugby</c:v>
                </c:pt>
                <c:pt idx="64">
                  <c:v>salibandy</c:v>
                </c:pt>
                <c:pt idx="65">
                  <c:v>sambo</c:v>
                </c:pt>
                <c:pt idx="66">
                  <c:v>shakki</c:v>
                </c:pt>
                <c:pt idx="67">
                  <c:v>squash</c:v>
                </c:pt>
                <c:pt idx="68">
                  <c:v>sukellus</c:v>
                </c:pt>
                <c:pt idx="69">
                  <c:v>sulkapallo</c:v>
                </c:pt>
                <c:pt idx="70">
                  <c:v>suunnistus</c:v>
                </c:pt>
                <c:pt idx="71">
                  <c:v>taekwondo</c:v>
                </c:pt>
                <c:pt idx="72">
                  <c:v>taitoluistelu</c:v>
                </c:pt>
                <c:pt idx="73">
                  <c:v>tanssiurheilu</c:v>
                </c:pt>
                <c:pt idx="74">
                  <c:v>tennis</c:v>
                </c:pt>
                <c:pt idx="75">
                  <c:v>tikkaurheilu</c:v>
                </c:pt>
                <c:pt idx="76">
                  <c:v>triathlon</c:v>
                </c:pt>
                <c:pt idx="77">
                  <c:v>uinti</c:v>
                </c:pt>
                <c:pt idx="78">
                  <c:v>valjakkourheilu</c:v>
                </c:pt>
                <c:pt idx="79">
                  <c:v>vapaaottelu</c:v>
                </c:pt>
                <c:pt idx="80">
                  <c:v>vesihiihto</c:v>
                </c:pt>
                <c:pt idx="81">
                  <c:v>voimannosto</c:v>
                </c:pt>
                <c:pt idx="82">
                  <c:v>voimistelu</c:v>
                </c:pt>
                <c:pt idx="83">
                  <c:v>wushu</c:v>
                </c:pt>
                <c:pt idx="84">
                  <c:v>yleisurheilu</c:v>
                </c:pt>
                <c:pt idx="85">
                  <c:v>muu</c:v>
                </c:pt>
                <c:pt idx="86">
                  <c:v>-</c:v>
                </c:pt>
                <c:pt idx="87">
                  <c:v>-</c:v>
                </c:pt>
                <c:pt idx="88">
                  <c:v>-</c:v>
                </c:pt>
                <c:pt idx="89">
                  <c:v>-</c:v>
                </c:pt>
                <c:pt idx="90">
                  <c:v>-</c:v>
                </c:pt>
              </c:strCache>
            </c:strRef>
          </c:cat>
          <c:val>
            <c:numRef>
              <c:f>T1!$B$2:$B$92</c:f>
              <c:numCache>
                <c:formatCode>0%</c:formatCode>
                <c:ptCount val="9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1</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val>
          <c:extLst>
            <c:ext xmlns:c16="http://schemas.microsoft.com/office/drawing/2014/chart" uri="{C3380CC4-5D6E-409C-BE32-E72D297353CC}">
              <c16:uniqueId val="{00000000-B032-4943-BED0-B78540A9AECA}"/>
            </c:ext>
          </c:extLst>
        </c:ser>
        <c:dLbls>
          <c:showLegendKey val="0"/>
          <c:showVal val="0"/>
          <c:showCatName val="0"/>
          <c:showSerName val="0"/>
          <c:showPercent val="0"/>
          <c:showBubbleSize val="0"/>
        </c:dLbls>
        <c:gapWidth val="58"/>
        <c:axId val="78659"/>
        <c:axId val="84227"/>
      </c:barChart>
      <c:catAx>
        <c:axId val="78659"/>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84227"/>
        <c:crosses val="autoZero"/>
        <c:auto val="1"/>
        <c:lblAlgn val="ctr"/>
        <c:lblOffset val="100"/>
        <c:noMultiLvlLbl val="1"/>
      </c:catAx>
      <c:valAx>
        <c:axId val="84227"/>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78659"/>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col"/>
        <c:grouping val="clustered"/>
        <c:varyColors val="0"/>
        <c:ser>
          <c:idx val="0"/>
          <c:order val="0"/>
          <c:tx>
            <c:strRef>
              <c:f>T1!$B$1</c:f>
              <c:strCache>
                <c:ptCount val="1"/>
                <c:pt idx="0">
                  <c:v>Kaikki vastaajat (KA:3.45, Hajonta:0.74) (Vastauksia:20)</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1</c:v>
                </c:pt>
                <c:pt idx="1">
                  <c:v>2</c:v>
                </c:pt>
                <c:pt idx="2">
                  <c:v>3</c:v>
                </c:pt>
                <c:pt idx="3">
                  <c:v>4</c:v>
                </c:pt>
                <c:pt idx="4">
                  <c:v>5</c:v>
                </c:pt>
              </c:strCache>
            </c:strRef>
          </c:cat>
          <c:val>
            <c:numRef>
              <c:f>T1!$B$2:$B$6</c:f>
              <c:numCache>
                <c:formatCode>0%</c:formatCode>
                <c:ptCount val="5"/>
                <c:pt idx="0">
                  <c:v>0</c:v>
                </c:pt>
                <c:pt idx="1">
                  <c:v>0.1</c:v>
                </c:pt>
                <c:pt idx="2">
                  <c:v>0.4</c:v>
                </c:pt>
                <c:pt idx="3">
                  <c:v>0.45</c:v>
                </c:pt>
                <c:pt idx="4">
                  <c:v>0.05</c:v>
                </c:pt>
              </c:numCache>
            </c:numRef>
          </c:val>
          <c:extLst>
            <c:ext xmlns:c16="http://schemas.microsoft.com/office/drawing/2014/chart" uri="{C3380CC4-5D6E-409C-BE32-E72D297353CC}">
              <c16:uniqueId val="{00000000-B232-4F2E-A3A7-C197675EED7E}"/>
            </c:ext>
          </c:extLst>
        </c:ser>
        <c:dLbls>
          <c:showLegendKey val="0"/>
          <c:showVal val="0"/>
          <c:showCatName val="0"/>
          <c:showSerName val="0"/>
          <c:showPercent val="0"/>
          <c:showBubbleSize val="0"/>
        </c:dLbls>
        <c:gapWidth val="58"/>
        <c:axId val="456044"/>
        <c:axId val="451830"/>
      </c:barChart>
      <c:catAx>
        <c:axId val="456044"/>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451830"/>
        <c:crosses val="autoZero"/>
        <c:auto val="1"/>
        <c:lblAlgn val="ctr"/>
        <c:lblOffset val="100"/>
        <c:noMultiLvlLbl val="1"/>
      </c:catAx>
      <c:valAx>
        <c:axId val="451830"/>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456044"/>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col"/>
        <c:grouping val="clustered"/>
        <c:varyColors val="0"/>
        <c:ser>
          <c:idx val="0"/>
          <c:order val="0"/>
          <c:tx>
            <c:strRef>
              <c:f>T1!$B$1</c:f>
              <c:strCache>
                <c:ptCount val="1"/>
                <c:pt idx="0">
                  <c:v>Kaikki vastaajat (KA:3.84, Hajonta:0.81) (Vastauksia:19)</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1</c:v>
                </c:pt>
                <c:pt idx="1">
                  <c:v>2</c:v>
                </c:pt>
                <c:pt idx="2">
                  <c:v>3</c:v>
                </c:pt>
                <c:pt idx="3">
                  <c:v>4</c:v>
                </c:pt>
                <c:pt idx="4">
                  <c:v>5</c:v>
                </c:pt>
              </c:strCache>
            </c:strRef>
          </c:cat>
          <c:val>
            <c:numRef>
              <c:f>T1!$B$2:$B$6</c:f>
              <c:numCache>
                <c:formatCode>0%</c:formatCode>
                <c:ptCount val="5"/>
                <c:pt idx="0">
                  <c:v>0</c:v>
                </c:pt>
                <c:pt idx="1">
                  <c:v>0.105</c:v>
                </c:pt>
                <c:pt idx="2">
                  <c:v>0.105</c:v>
                </c:pt>
                <c:pt idx="3">
                  <c:v>0.63200000000000001</c:v>
                </c:pt>
                <c:pt idx="4">
                  <c:v>0.158</c:v>
                </c:pt>
              </c:numCache>
            </c:numRef>
          </c:val>
          <c:extLst>
            <c:ext xmlns:c16="http://schemas.microsoft.com/office/drawing/2014/chart" uri="{C3380CC4-5D6E-409C-BE32-E72D297353CC}">
              <c16:uniqueId val="{00000000-B3A6-48CE-BC53-B9AE176F6C7C}"/>
            </c:ext>
          </c:extLst>
        </c:ser>
        <c:dLbls>
          <c:showLegendKey val="0"/>
          <c:showVal val="0"/>
          <c:showCatName val="0"/>
          <c:showSerName val="0"/>
          <c:showPercent val="0"/>
          <c:showBubbleSize val="0"/>
        </c:dLbls>
        <c:gapWidth val="58"/>
        <c:axId val="354698"/>
        <c:axId val="656258"/>
      </c:barChart>
      <c:catAx>
        <c:axId val="354698"/>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656258"/>
        <c:crosses val="autoZero"/>
        <c:auto val="1"/>
        <c:lblAlgn val="ctr"/>
        <c:lblOffset val="100"/>
        <c:noMultiLvlLbl val="1"/>
      </c:catAx>
      <c:valAx>
        <c:axId val="656258"/>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354698"/>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col"/>
        <c:grouping val="clustered"/>
        <c:varyColors val="0"/>
        <c:ser>
          <c:idx val="0"/>
          <c:order val="0"/>
          <c:tx>
            <c:strRef>
              <c:f>T1!$B$1</c:f>
              <c:strCache>
                <c:ptCount val="1"/>
                <c:pt idx="0">
                  <c:v>Kaikki vastaajat (KA:4.05, Hajonta:0.67) (Vastauksia:20)</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1</c:v>
                </c:pt>
                <c:pt idx="1">
                  <c:v>2</c:v>
                </c:pt>
                <c:pt idx="2">
                  <c:v>3</c:v>
                </c:pt>
                <c:pt idx="3">
                  <c:v>4</c:v>
                </c:pt>
                <c:pt idx="4">
                  <c:v>5</c:v>
                </c:pt>
              </c:strCache>
            </c:strRef>
          </c:cat>
          <c:val>
            <c:numRef>
              <c:f>T1!$B$2:$B$6</c:f>
              <c:numCache>
                <c:formatCode>0%</c:formatCode>
                <c:ptCount val="5"/>
                <c:pt idx="0">
                  <c:v>0</c:v>
                </c:pt>
                <c:pt idx="1">
                  <c:v>0</c:v>
                </c:pt>
                <c:pt idx="2">
                  <c:v>0.2</c:v>
                </c:pt>
                <c:pt idx="3">
                  <c:v>0.55000000000000004</c:v>
                </c:pt>
                <c:pt idx="4">
                  <c:v>0.25</c:v>
                </c:pt>
              </c:numCache>
            </c:numRef>
          </c:val>
          <c:extLst>
            <c:ext xmlns:c16="http://schemas.microsoft.com/office/drawing/2014/chart" uri="{C3380CC4-5D6E-409C-BE32-E72D297353CC}">
              <c16:uniqueId val="{00000000-EB69-4C3C-ADAF-12ED68CC7E67}"/>
            </c:ext>
          </c:extLst>
        </c:ser>
        <c:dLbls>
          <c:showLegendKey val="0"/>
          <c:showVal val="0"/>
          <c:showCatName val="0"/>
          <c:showSerName val="0"/>
          <c:showPercent val="0"/>
          <c:showBubbleSize val="0"/>
        </c:dLbls>
        <c:gapWidth val="58"/>
        <c:axId val="530215"/>
        <c:axId val="23180"/>
      </c:barChart>
      <c:catAx>
        <c:axId val="530215"/>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23180"/>
        <c:crosses val="autoZero"/>
        <c:auto val="1"/>
        <c:lblAlgn val="ctr"/>
        <c:lblOffset val="100"/>
        <c:noMultiLvlLbl val="1"/>
      </c:catAx>
      <c:valAx>
        <c:axId val="23180"/>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530215"/>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col"/>
        <c:grouping val="clustered"/>
        <c:varyColors val="0"/>
        <c:ser>
          <c:idx val="0"/>
          <c:order val="0"/>
          <c:tx>
            <c:strRef>
              <c:f>T1!$B$1</c:f>
              <c:strCache>
                <c:ptCount val="1"/>
                <c:pt idx="0">
                  <c:v>Kaikki vastaajat (KA:4.05, Hajonta:0.67) (Vastauksia:20)</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1</c:v>
                </c:pt>
                <c:pt idx="1">
                  <c:v>2</c:v>
                </c:pt>
                <c:pt idx="2">
                  <c:v>3</c:v>
                </c:pt>
                <c:pt idx="3">
                  <c:v>4</c:v>
                </c:pt>
                <c:pt idx="4">
                  <c:v>5</c:v>
                </c:pt>
              </c:strCache>
            </c:strRef>
          </c:cat>
          <c:val>
            <c:numRef>
              <c:f>T1!$B$2:$B$6</c:f>
              <c:numCache>
                <c:formatCode>0%</c:formatCode>
                <c:ptCount val="5"/>
                <c:pt idx="0">
                  <c:v>0</c:v>
                </c:pt>
                <c:pt idx="1">
                  <c:v>0.05</c:v>
                </c:pt>
                <c:pt idx="2">
                  <c:v>0.05</c:v>
                </c:pt>
                <c:pt idx="3">
                  <c:v>0.7</c:v>
                </c:pt>
                <c:pt idx="4">
                  <c:v>0.2</c:v>
                </c:pt>
              </c:numCache>
            </c:numRef>
          </c:val>
          <c:extLst>
            <c:ext xmlns:c16="http://schemas.microsoft.com/office/drawing/2014/chart" uri="{C3380CC4-5D6E-409C-BE32-E72D297353CC}">
              <c16:uniqueId val="{00000000-62CC-411D-8AC3-E24B44916DF2}"/>
            </c:ext>
          </c:extLst>
        </c:ser>
        <c:dLbls>
          <c:showLegendKey val="0"/>
          <c:showVal val="0"/>
          <c:showCatName val="0"/>
          <c:showSerName val="0"/>
          <c:showPercent val="0"/>
          <c:showBubbleSize val="0"/>
        </c:dLbls>
        <c:gapWidth val="58"/>
        <c:axId val="293831"/>
        <c:axId val="913331"/>
      </c:barChart>
      <c:catAx>
        <c:axId val="293831"/>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913331"/>
        <c:crosses val="autoZero"/>
        <c:auto val="1"/>
        <c:lblAlgn val="ctr"/>
        <c:lblOffset val="100"/>
        <c:noMultiLvlLbl val="1"/>
      </c:catAx>
      <c:valAx>
        <c:axId val="913331"/>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293831"/>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col"/>
        <c:grouping val="clustered"/>
        <c:varyColors val="0"/>
        <c:ser>
          <c:idx val="0"/>
          <c:order val="0"/>
          <c:tx>
            <c:strRef>
              <c:f>T1!$B$1</c:f>
              <c:strCache>
                <c:ptCount val="1"/>
                <c:pt idx="0">
                  <c:v>Kaikki vastaajat (KA:3.75, Hajonta:0.62) (Vastauksia:20)</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1</c:v>
                </c:pt>
                <c:pt idx="1">
                  <c:v>2</c:v>
                </c:pt>
                <c:pt idx="2">
                  <c:v>3</c:v>
                </c:pt>
                <c:pt idx="3">
                  <c:v>4</c:v>
                </c:pt>
                <c:pt idx="4">
                  <c:v>5</c:v>
                </c:pt>
              </c:strCache>
            </c:strRef>
          </c:cat>
          <c:val>
            <c:numRef>
              <c:f>T1!$B$2:$B$6</c:f>
              <c:numCache>
                <c:formatCode>0%</c:formatCode>
                <c:ptCount val="5"/>
                <c:pt idx="0">
                  <c:v>0</c:v>
                </c:pt>
                <c:pt idx="1">
                  <c:v>0</c:v>
                </c:pt>
                <c:pt idx="2">
                  <c:v>0.35</c:v>
                </c:pt>
                <c:pt idx="3">
                  <c:v>0.55000000000000004</c:v>
                </c:pt>
                <c:pt idx="4">
                  <c:v>0.1</c:v>
                </c:pt>
              </c:numCache>
            </c:numRef>
          </c:val>
          <c:extLst>
            <c:ext xmlns:c16="http://schemas.microsoft.com/office/drawing/2014/chart" uri="{C3380CC4-5D6E-409C-BE32-E72D297353CC}">
              <c16:uniqueId val="{00000000-AEF5-44E4-B738-F4B6104B21AB}"/>
            </c:ext>
          </c:extLst>
        </c:ser>
        <c:dLbls>
          <c:showLegendKey val="0"/>
          <c:showVal val="0"/>
          <c:showCatName val="0"/>
          <c:showSerName val="0"/>
          <c:showPercent val="0"/>
          <c:showBubbleSize val="0"/>
        </c:dLbls>
        <c:gapWidth val="58"/>
        <c:axId val="106431"/>
        <c:axId val="323894"/>
      </c:barChart>
      <c:catAx>
        <c:axId val="106431"/>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323894"/>
        <c:crosses val="autoZero"/>
        <c:auto val="1"/>
        <c:lblAlgn val="ctr"/>
        <c:lblOffset val="100"/>
        <c:noMultiLvlLbl val="1"/>
      </c:catAx>
      <c:valAx>
        <c:axId val="323894"/>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106431"/>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col"/>
        <c:grouping val="clustered"/>
        <c:varyColors val="0"/>
        <c:ser>
          <c:idx val="0"/>
          <c:order val="0"/>
          <c:tx>
            <c:strRef>
              <c:f>T1!$B$1</c:f>
              <c:strCache>
                <c:ptCount val="1"/>
                <c:pt idx="0">
                  <c:v>Kaikki vastaajat (KA:4.0, Hajonta:0.77) (Vastauksia:20)</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1</c:v>
                </c:pt>
                <c:pt idx="1">
                  <c:v>2</c:v>
                </c:pt>
                <c:pt idx="2">
                  <c:v>3</c:v>
                </c:pt>
                <c:pt idx="3">
                  <c:v>4</c:v>
                </c:pt>
                <c:pt idx="4">
                  <c:v>5</c:v>
                </c:pt>
              </c:strCache>
            </c:strRef>
          </c:cat>
          <c:val>
            <c:numRef>
              <c:f>T1!$B$2:$B$6</c:f>
              <c:numCache>
                <c:formatCode>0%</c:formatCode>
                <c:ptCount val="5"/>
                <c:pt idx="0">
                  <c:v>0</c:v>
                </c:pt>
                <c:pt idx="1">
                  <c:v>0</c:v>
                </c:pt>
                <c:pt idx="2">
                  <c:v>0.3</c:v>
                </c:pt>
                <c:pt idx="3">
                  <c:v>0.4</c:v>
                </c:pt>
                <c:pt idx="4">
                  <c:v>0.3</c:v>
                </c:pt>
              </c:numCache>
            </c:numRef>
          </c:val>
          <c:extLst>
            <c:ext xmlns:c16="http://schemas.microsoft.com/office/drawing/2014/chart" uri="{C3380CC4-5D6E-409C-BE32-E72D297353CC}">
              <c16:uniqueId val="{00000000-7ECF-4E9C-8320-08A2DE1DA7A8}"/>
            </c:ext>
          </c:extLst>
        </c:ser>
        <c:dLbls>
          <c:showLegendKey val="0"/>
          <c:showVal val="0"/>
          <c:showCatName val="0"/>
          <c:showSerName val="0"/>
          <c:showPercent val="0"/>
          <c:showBubbleSize val="0"/>
        </c:dLbls>
        <c:gapWidth val="58"/>
        <c:axId val="973451"/>
        <c:axId val="932696"/>
      </c:barChart>
      <c:catAx>
        <c:axId val="973451"/>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932696"/>
        <c:crosses val="autoZero"/>
        <c:auto val="1"/>
        <c:lblAlgn val="ctr"/>
        <c:lblOffset val="100"/>
        <c:noMultiLvlLbl val="1"/>
      </c:catAx>
      <c:valAx>
        <c:axId val="932696"/>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973451"/>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col"/>
        <c:grouping val="clustered"/>
        <c:varyColors val="0"/>
        <c:ser>
          <c:idx val="0"/>
          <c:order val="0"/>
          <c:tx>
            <c:strRef>
              <c:f>T1!$B$1</c:f>
              <c:strCache>
                <c:ptCount val="1"/>
                <c:pt idx="0">
                  <c:v>Kaikki vastaajat (KA:3.7, Hajonta:1.05) (Vastauksia:20)</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1</c:v>
                </c:pt>
                <c:pt idx="1">
                  <c:v>2</c:v>
                </c:pt>
                <c:pt idx="2">
                  <c:v>3</c:v>
                </c:pt>
                <c:pt idx="3">
                  <c:v>4</c:v>
                </c:pt>
                <c:pt idx="4">
                  <c:v>5</c:v>
                </c:pt>
              </c:strCache>
            </c:strRef>
          </c:cat>
          <c:val>
            <c:numRef>
              <c:f>T1!$B$2:$B$6</c:f>
              <c:numCache>
                <c:formatCode>0%</c:formatCode>
                <c:ptCount val="5"/>
                <c:pt idx="0">
                  <c:v>0.05</c:v>
                </c:pt>
                <c:pt idx="1">
                  <c:v>0.1</c:v>
                </c:pt>
                <c:pt idx="2">
                  <c:v>0.15</c:v>
                </c:pt>
                <c:pt idx="3">
                  <c:v>0.5</c:v>
                </c:pt>
                <c:pt idx="4">
                  <c:v>0.2</c:v>
                </c:pt>
              </c:numCache>
            </c:numRef>
          </c:val>
          <c:extLst>
            <c:ext xmlns:c16="http://schemas.microsoft.com/office/drawing/2014/chart" uri="{C3380CC4-5D6E-409C-BE32-E72D297353CC}">
              <c16:uniqueId val="{00000000-F7A3-4A5E-961B-D468F4CCC6D9}"/>
            </c:ext>
          </c:extLst>
        </c:ser>
        <c:dLbls>
          <c:showLegendKey val="0"/>
          <c:showVal val="0"/>
          <c:showCatName val="0"/>
          <c:showSerName val="0"/>
          <c:showPercent val="0"/>
          <c:showBubbleSize val="0"/>
        </c:dLbls>
        <c:gapWidth val="58"/>
        <c:axId val="456147"/>
        <c:axId val="357544"/>
      </c:barChart>
      <c:catAx>
        <c:axId val="456147"/>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357544"/>
        <c:crosses val="autoZero"/>
        <c:auto val="1"/>
        <c:lblAlgn val="ctr"/>
        <c:lblOffset val="100"/>
        <c:noMultiLvlLbl val="1"/>
      </c:catAx>
      <c:valAx>
        <c:axId val="357544"/>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456147"/>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col"/>
        <c:grouping val="clustered"/>
        <c:varyColors val="0"/>
        <c:ser>
          <c:idx val="0"/>
          <c:order val="0"/>
          <c:tx>
            <c:strRef>
              <c:f>T1!$B$1</c:f>
              <c:strCache>
                <c:ptCount val="1"/>
                <c:pt idx="0">
                  <c:v>Kaikki vastaajat (KA:3.42, Hajonta:0.82) (Vastauksia:19)</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1</c:v>
                </c:pt>
                <c:pt idx="1">
                  <c:v>2</c:v>
                </c:pt>
                <c:pt idx="2">
                  <c:v>3</c:v>
                </c:pt>
                <c:pt idx="3">
                  <c:v>4</c:v>
                </c:pt>
                <c:pt idx="4">
                  <c:v>5</c:v>
                </c:pt>
              </c:strCache>
            </c:strRef>
          </c:cat>
          <c:val>
            <c:numRef>
              <c:f>T1!$B$2:$B$6</c:f>
              <c:numCache>
                <c:formatCode>0%</c:formatCode>
                <c:ptCount val="5"/>
                <c:pt idx="0">
                  <c:v>0</c:v>
                </c:pt>
                <c:pt idx="1">
                  <c:v>0.158</c:v>
                </c:pt>
                <c:pt idx="2">
                  <c:v>0.316</c:v>
                </c:pt>
                <c:pt idx="3">
                  <c:v>0.47399999999999998</c:v>
                </c:pt>
                <c:pt idx="4">
                  <c:v>5.2999999999999999E-2</c:v>
                </c:pt>
              </c:numCache>
            </c:numRef>
          </c:val>
          <c:extLst>
            <c:ext xmlns:c16="http://schemas.microsoft.com/office/drawing/2014/chart" uri="{C3380CC4-5D6E-409C-BE32-E72D297353CC}">
              <c16:uniqueId val="{00000000-99D0-4B8D-A083-D335644B5372}"/>
            </c:ext>
          </c:extLst>
        </c:ser>
        <c:dLbls>
          <c:showLegendKey val="0"/>
          <c:showVal val="0"/>
          <c:showCatName val="0"/>
          <c:showSerName val="0"/>
          <c:showPercent val="0"/>
          <c:showBubbleSize val="0"/>
        </c:dLbls>
        <c:gapWidth val="58"/>
        <c:axId val="111835"/>
        <c:axId val="485773"/>
      </c:barChart>
      <c:catAx>
        <c:axId val="111835"/>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485773"/>
        <c:crosses val="autoZero"/>
        <c:auto val="1"/>
        <c:lblAlgn val="ctr"/>
        <c:lblOffset val="100"/>
        <c:noMultiLvlLbl val="1"/>
      </c:catAx>
      <c:valAx>
        <c:axId val="485773"/>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111835"/>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col"/>
        <c:grouping val="clustered"/>
        <c:varyColors val="0"/>
        <c:ser>
          <c:idx val="0"/>
          <c:order val="0"/>
          <c:tx>
            <c:strRef>
              <c:f>T1!$B$1</c:f>
              <c:strCache>
                <c:ptCount val="1"/>
                <c:pt idx="0">
                  <c:v>Kaikki vastaajat (KA:4.2, Hajonta:0.87) (Vastauksia:20)</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1</c:v>
                </c:pt>
                <c:pt idx="1">
                  <c:v>2</c:v>
                </c:pt>
                <c:pt idx="2">
                  <c:v>3</c:v>
                </c:pt>
                <c:pt idx="3">
                  <c:v>4</c:v>
                </c:pt>
                <c:pt idx="4">
                  <c:v>5</c:v>
                </c:pt>
              </c:strCache>
            </c:strRef>
          </c:cat>
          <c:val>
            <c:numRef>
              <c:f>T1!$B$2:$B$6</c:f>
              <c:numCache>
                <c:formatCode>0%</c:formatCode>
                <c:ptCount val="5"/>
                <c:pt idx="0">
                  <c:v>0</c:v>
                </c:pt>
                <c:pt idx="1">
                  <c:v>0.1</c:v>
                </c:pt>
                <c:pt idx="2">
                  <c:v>0</c:v>
                </c:pt>
                <c:pt idx="3">
                  <c:v>0.5</c:v>
                </c:pt>
                <c:pt idx="4">
                  <c:v>0.4</c:v>
                </c:pt>
              </c:numCache>
            </c:numRef>
          </c:val>
          <c:extLst>
            <c:ext xmlns:c16="http://schemas.microsoft.com/office/drawing/2014/chart" uri="{C3380CC4-5D6E-409C-BE32-E72D297353CC}">
              <c16:uniqueId val="{00000000-5FA7-40E8-835A-B0A09DC121B8}"/>
            </c:ext>
          </c:extLst>
        </c:ser>
        <c:dLbls>
          <c:showLegendKey val="0"/>
          <c:showVal val="0"/>
          <c:showCatName val="0"/>
          <c:showSerName val="0"/>
          <c:showPercent val="0"/>
          <c:showBubbleSize val="0"/>
        </c:dLbls>
        <c:gapWidth val="58"/>
        <c:axId val="608228"/>
        <c:axId val="113833"/>
      </c:barChart>
      <c:catAx>
        <c:axId val="608228"/>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113833"/>
        <c:crosses val="autoZero"/>
        <c:auto val="1"/>
        <c:lblAlgn val="ctr"/>
        <c:lblOffset val="100"/>
        <c:noMultiLvlLbl val="1"/>
      </c:catAx>
      <c:valAx>
        <c:axId val="113833"/>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608228"/>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col"/>
        <c:grouping val="clustered"/>
        <c:varyColors val="0"/>
        <c:ser>
          <c:idx val="0"/>
          <c:order val="0"/>
          <c:tx>
            <c:strRef>
              <c:f>T1!$B$1</c:f>
              <c:strCache>
                <c:ptCount val="1"/>
                <c:pt idx="0">
                  <c:v>Kaikki vastaajat (KA:3.7, Hajonta:0.84) (Vastauksia:20)</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1</c:v>
                </c:pt>
                <c:pt idx="1">
                  <c:v>2</c:v>
                </c:pt>
                <c:pt idx="2">
                  <c:v>3</c:v>
                </c:pt>
                <c:pt idx="3">
                  <c:v>4</c:v>
                </c:pt>
                <c:pt idx="4">
                  <c:v>5</c:v>
                </c:pt>
              </c:strCache>
            </c:strRef>
          </c:cat>
          <c:val>
            <c:numRef>
              <c:f>T1!$B$2:$B$6</c:f>
              <c:numCache>
                <c:formatCode>0%</c:formatCode>
                <c:ptCount val="5"/>
                <c:pt idx="0">
                  <c:v>0</c:v>
                </c:pt>
                <c:pt idx="1">
                  <c:v>0.1</c:v>
                </c:pt>
                <c:pt idx="2">
                  <c:v>0.25</c:v>
                </c:pt>
                <c:pt idx="3">
                  <c:v>0.5</c:v>
                </c:pt>
                <c:pt idx="4">
                  <c:v>0.15</c:v>
                </c:pt>
              </c:numCache>
            </c:numRef>
          </c:val>
          <c:extLst>
            <c:ext xmlns:c16="http://schemas.microsoft.com/office/drawing/2014/chart" uri="{C3380CC4-5D6E-409C-BE32-E72D297353CC}">
              <c16:uniqueId val="{00000000-843C-4584-A3B2-A53BE0EE8B20}"/>
            </c:ext>
          </c:extLst>
        </c:ser>
        <c:dLbls>
          <c:showLegendKey val="0"/>
          <c:showVal val="0"/>
          <c:showCatName val="0"/>
          <c:showSerName val="0"/>
          <c:showPercent val="0"/>
          <c:showBubbleSize val="0"/>
        </c:dLbls>
        <c:gapWidth val="58"/>
        <c:axId val="144891"/>
        <c:axId val="771114"/>
      </c:barChart>
      <c:catAx>
        <c:axId val="144891"/>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771114"/>
        <c:crosses val="autoZero"/>
        <c:auto val="1"/>
        <c:lblAlgn val="ctr"/>
        <c:lblOffset val="100"/>
        <c:noMultiLvlLbl val="1"/>
      </c:catAx>
      <c:valAx>
        <c:axId val="771114"/>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144891"/>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bar"/>
        <c:grouping val="clustered"/>
        <c:varyColors val="0"/>
        <c:ser>
          <c:idx val="0"/>
          <c:order val="0"/>
          <c:tx>
            <c:strRef>
              <c:f>T1!$B$1</c:f>
              <c:strCache>
                <c:ptCount val="1"/>
                <c:pt idx="0">
                  <c:v>Kaikki vastaajat (KA:2.95, Hajonta:0.22) (Vastauksia:20)</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T1!$A$2:$A$17</c:f>
              <c:strCache>
                <c:ptCount val="16"/>
                <c:pt idx="0">
                  <c:v>Etelä-Karjala</c:v>
                </c:pt>
                <c:pt idx="1">
                  <c:v>Etelä-Savo</c:v>
                </c:pt>
                <c:pt idx="2">
                  <c:v>Etelä-Suomi</c:v>
                </c:pt>
                <c:pt idx="3">
                  <c:v>Häme</c:v>
                </c:pt>
                <c:pt idx="4">
                  <c:v>Päijät-Häme</c:v>
                </c:pt>
                <c:pt idx="5">
                  <c:v>Kainuu</c:v>
                </c:pt>
                <c:pt idx="6">
                  <c:v>Keski-Pohjanmaa</c:v>
                </c:pt>
                <c:pt idx="7">
                  <c:v>Keski-Suomi</c:v>
                </c:pt>
                <c:pt idx="8">
                  <c:v>Kymenlaakso</c:v>
                </c:pt>
                <c:pt idx="9">
                  <c:v>Lappi</c:v>
                </c:pt>
                <c:pt idx="10">
                  <c:v>Lounais-Suomi</c:v>
                </c:pt>
                <c:pt idx="11">
                  <c:v>Pohjanmaa</c:v>
                </c:pt>
                <c:pt idx="12">
                  <c:v>Pohjois-Karjala</c:v>
                </c:pt>
                <c:pt idx="13">
                  <c:v>Pohjois-Pohjanmaa</c:v>
                </c:pt>
                <c:pt idx="14">
                  <c:v>Pohjois-Savo</c:v>
                </c:pt>
                <c:pt idx="15">
                  <c:v>Ahvenanmaa</c:v>
                </c:pt>
              </c:strCache>
            </c:strRef>
          </c:cat>
          <c:val>
            <c:numRef>
              <c:f>T1!$B$2:$B$17</c:f>
              <c:numCache>
                <c:formatCode>0%</c:formatCode>
                <c:ptCount val="16"/>
                <c:pt idx="0">
                  <c:v>0</c:v>
                </c:pt>
                <c:pt idx="1">
                  <c:v>0.05</c:v>
                </c:pt>
                <c:pt idx="2">
                  <c:v>0.95</c:v>
                </c:pt>
                <c:pt idx="3">
                  <c:v>0</c:v>
                </c:pt>
                <c:pt idx="4">
                  <c:v>0</c:v>
                </c:pt>
                <c:pt idx="5">
                  <c:v>0</c:v>
                </c:pt>
                <c:pt idx="6">
                  <c:v>0</c:v>
                </c:pt>
                <c:pt idx="7">
                  <c:v>0</c:v>
                </c:pt>
                <c:pt idx="8">
                  <c:v>0</c:v>
                </c:pt>
                <c:pt idx="9">
                  <c:v>0</c:v>
                </c:pt>
                <c:pt idx="10">
                  <c:v>0</c:v>
                </c:pt>
                <c:pt idx="11">
                  <c:v>0</c:v>
                </c:pt>
                <c:pt idx="12">
                  <c:v>0</c:v>
                </c:pt>
                <c:pt idx="13">
                  <c:v>0</c:v>
                </c:pt>
                <c:pt idx="14">
                  <c:v>0</c:v>
                </c:pt>
                <c:pt idx="15">
                  <c:v>0</c:v>
                </c:pt>
              </c:numCache>
            </c:numRef>
          </c:val>
          <c:extLst>
            <c:ext xmlns:c16="http://schemas.microsoft.com/office/drawing/2014/chart" uri="{C3380CC4-5D6E-409C-BE32-E72D297353CC}">
              <c16:uniqueId val="{00000000-54A2-46D9-872B-1554A8AFBF78}"/>
            </c:ext>
          </c:extLst>
        </c:ser>
        <c:dLbls>
          <c:showLegendKey val="0"/>
          <c:showVal val="0"/>
          <c:showCatName val="0"/>
          <c:showSerName val="0"/>
          <c:showPercent val="0"/>
          <c:showBubbleSize val="0"/>
        </c:dLbls>
        <c:gapWidth val="58"/>
        <c:axId val="919488"/>
        <c:axId val="744198"/>
      </c:barChart>
      <c:catAx>
        <c:axId val="919488"/>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744198"/>
        <c:crosses val="autoZero"/>
        <c:auto val="1"/>
        <c:lblAlgn val="ctr"/>
        <c:lblOffset val="100"/>
        <c:noMultiLvlLbl val="1"/>
      </c:catAx>
      <c:valAx>
        <c:axId val="744198"/>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919488"/>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col"/>
        <c:grouping val="clustered"/>
        <c:varyColors val="0"/>
        <c:ser>
          <c:idx val="0"/>
          <c:order val="0"/>
          <c:tx>
            <c:strRef>
              <c:f>T1!$B$1</c:f>
              <c:strCache>
                <c:ptCount val="1"/>
                <c:pt idx="0">
                  <c:v>Kaikki vastaajat (KA:3.2, Hajonta:1.29) (Vastauksia:20)</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1</c:v>
                </c:pt>
                <c:pt idx="1">
                  <c:v>2</c:v>
                </c:pt>
                <c:pt idx="2">
                  <c:v>3</c:v>
                </c:pt>
                <c:pt idx="3">
                  <c:v>4</c:v>
                </c:pt>
                <c:pt idx="4">
                  <c:v>5</c:v>
                </c:pt>
              </c:strCache>
            </c:strRef>
          </c:cat>
          <c:val>
            <c:numRef>
              <c:f>T1!$B$2:$B$6</c:f>
              <c:numCache>
                <c:formatCode>0%</c:formatCode>
                <c:ptCount val="5"/>
                <c:pt idx="0">
                  <c:v>0.05</c:v>
                </c:pt>
                <c:pt idx="1">
                  <c:v>0.35</c:v>
                </c:pt>
                <c:pt idx="2">
                  <c:v>0.2</c:v>
                </c:pt>
                <c:pt idx="3">
                  <c:v>0.15</c:v>
                </c:pt>
                <c:pt idx="4">
                  <c:v>0.25</c:v>
                </c:pt>
              </c:numCache>
            </c:numRef>
          </c:val>
          <c:extLst>
            <c:ext xmlns:c16="http://schemas.microsoft.com/office/drawing/2014/chart" uri="{C3380CC4-5D6E-409C-BE32-E72D297353CC}">
              <c16:uniqueId val="{00000000-726C-4A26-95E2-64777681E1F6}"/>
            </c:ext>
          </c:extLst>
        </c:ser>
        <c:dLbls>
          <c:showLegendKey val="0"/>
          <c:showVal val="0"/>
          <c:showCatName val="0"/>
          <c:showSerName val="0"/>
          <c:showPercent val="0"/>
          <c:showBubbleSize val="0"/>
        </c:dLbls>
        <c:gapWidth val="58"/>
        <c:axId val="224717"/>
        <c:axId val="98067"/>
      </c:barChart>
      <c:catAx>
        <c:axId val="224717"/>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98067"/>
        <c:crosses val="autoZero"/>
        <c:auto val="1"/>
        <c:lblAlgn val="ctr"/>
        <c:lblOffset val="100"/>
        <c:noMultiLvlLbl val="1"/>
      </c:catAx>
      <c:valAx>
        <c:axId val="98067"/>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224717"/>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col"/>
        <c:grouping val="clustered"/>
        <c:varyColors val="0"/>
        <c:ser>
          <c:idx val="0"/>
          <c:order val="0"/>
          <c:tx>
            <c:strRef>
              <c:f>T1!$B$1</c:f>
              <c:strCache>
                <c:ptCount val="1"/>
                <c:pt idx="0">
                  <c:v>Kaikki vastaajat (KA:2.2, Hajonta:1.21) (Vastauksia:20)</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1</c:v>
                </c:pt>
                <c:pt idx="1">
                  <c:v>2</c:v>
                </c:pt>
                <c:pt idx="2">
                  <c:v>3</c:v>
                </c:pt>
                <c:pt idx="3">
                  <c:v>4</c:v>
                </c:pt>
                <c:pt idx="4">
                  <c:v>5</c:v>
                </c:pt>
              </c:strCache>
            </c:strRef>
          </c:cat>
          <c:val>
            <c:numRef>
              <c:f>T1!$B$2:$B$6</c:f>
              <c:numCache>
                <c:formatCode>0%</c:formatCode>
                <c:ptCount val="5"/>
                <c:pt idx="0">
                  <c:v>0.3</c:v>
                </c:pt>
                <c:pt idx="1">
                  <c:v>0.45</c:v>
                </c:pt>
                <c:pt idx="2">
                  <c:v>0.1</c:v>
                </c:pt>
                <c:pt idx="3">
                  <c:v>0.05</c:v>
                </c:pt>
                <c:pt idx="4">
                  <c:v>0.1</c:v>
                </c:pt>
              </c:numCache>
            </c:numRef>
          </c:val>
          <c:extLst>
            <c:ext xmlns:c16="http://schemas.microsoft.com/office/drawing/2014/chart" uri="{C3380CC4-5D6E-409C-BE32-E72D297353CC}">
              <c16:uniqueId val="{00000000-ED47-4E56-94F6-60DA7ACA3ED3}"/>
            </c:ext>
          </c:extLst>
        </c:ser>
        <c:dLbls>
          <c:showLegendKey val="0"/>
          <c:showVal val="0"/>
          <c:showCatName val="0"/>
          <c:showSerName val="0"/>
          <c:showPercent val="0"/>
          <c:showBubbleSize val="0"/>
        </c:dLbls>
        <c:gapWidth val="58"/>
        <c:axId val="259624"/>
        <c:axId val="806689"/>
      </c:barChart>
      <c:catAx>
        <c:axId val="259624"/>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806689"/>
        <c:crosses val="autoZero"/>
        <c:auto val="1"/>
        <c:lblAlgn val="ctr"/>
        <c:lblOffset val="100"/>
        <c:noMultiLvlLbl val="1"/>
      </c:catAx>
      <c:valAx>
        <c:axId val="806689"/>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259624"/>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bar"/>
        <c:grouping val="clustered"/>
        <c:varyColors val="0"/>
        <c:ser>
          <c:idx val="0"/>
          <c:order val="0"/>
          <c:tx>
            <c:strRef>
              <c:f>T1!$B$1</c:f>
              <c:strCache>
                <c:ptCount val="1"/>
                <c:pt idx="0">
                  <c:v>Kaikki vastaajat (KA:3.05, Hajonta:0.8) (Vastauksia:20)</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alle 5 tuntia</c:v>
                </c:pt>
                <c:pt idx="1">
                  <c:v>5,5-10 tuntia</c:v>
                </c:pt>
                <c:pt idx="2">
                  <c:v>10,5-15 tuntia</c:v>
                </c:pt>
                <c:pt idx="3">
                  <c:v>15,5-20 tuntia</c:v>
                </c:pt>
                <c:pt idx="4">
                  <c:v>yli 20 tuntia</c:v>
                </c:pt>
              </c:strCache>
            </c:strRef>
          </c:cat>
          <c:val>
            <c:numRef>
              <c:f>T1!$B$2:$B$6</c:f>
              <c:numCache>
                <c:formatCode>0%</c:formatCode>
                <c:ptCount val="5"/>
                <c:pt idx="0">
                  <c:v>0</c:v>
                </c:pt>
                <c:pt idx="1">
                  <c:v>0.25</c:v>
                </c:pt>
                <c:pt idx="2">
                  <c:v>0.5</c:v>
                </c:pt>
                <c:pt idx="3">
                  <c:v>0.2</c:v>
                </c:pt>
                <c:pt idx="4">
                  <c:v>0.05</c:v>
                </c:pt>
              </c:numCache>
            </c:numRef>
          </c:val>
          <c:extLst>
            <c:ext xmlns:c16="http://schemas.microsoft.com/office/drawing/2014/chart" uri="{C3380CC4-5D6E-409C-BE32-E72D297353CC}">
              <c16:uniqueId val="{00000000-17CD-457B-9E0D-397D38BC9A39}"/>
            </c:ext>
          </c:extLst>
        </c:ser>
        <c:dLbls>
          <c:showLegendKey val="0"/>
          <c:showVal val="0"/>
          <c:showCatName val="0"/>
          <c:showSerName val="0"/>
          <c:showPercent val="0"/>
          <c:showBubbleSize val="0"/>
        </c:dLbls>
        <c:gapWidth val="58"/>
        <c:axId val="355408"/>
        <c:axId val="43272"/>
      </c:barChart>
      <c:catAx>
        <c:axId val="355408"/>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43272"/>
        <c:crosses val="autoZero"/>
        <c:auto val="1"/>
        <c:lblAlgn val="ctr"/>
        <c:lblOffset val="100"/>
        <c:noMultiLvlLbl val="1"/>
      </c:catAx>
      <c:valAx>
        <c:axId val="43272"/>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355408"/>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col"/>
        <c:grouping val="clustered"/>
        <c:varyColors val="0"/>
        <c:ser>
          <c:idx val="0"/>
          <c:order val="0"/>
          <c:tx>
            <c:strRef>
              <c:f>T1!$B$1</c:f>
              <c:strCache>
                <c:ptCount val="1"/>
                <c:pt idx="0">
                  <c:v>Kaikki vastaajat (KA:3.47, Hajonta:1.14) (Vastauksia:19)</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1</c:v>
                </c:pt>
                <c:pt idx="1">
                  <c:v>2</c:v>
                </c:pt>
                <c:pt idx="2">
                  <c:v>3</c:v>
                </c:pt>
                <c:pt idx="3">
                  <c:v>4</c:v>
                </c:pt>
                <c:pt idx="4">
                  <c:v>5</c:v>
                </c:pt>
              </c:strCache>
            </c:strRef>
          </c:cat>
          <c:val>
            <c:numRef>
              <c:f>T1!$B$2:$B$6</c:f>
              <c:numCache>
                <c:formatCode>0%</c:formatCode>
                <c:ptCount val="5"/>
                <c:pt idx="0">
                  <c:v>5.2999999999999999E-2</c:v>
                </c:pt>
                <c:pt idx="1">
                  <c:v>0.21099999999999999</c:v>
                </c:pt>
                <c:pt idx="2">
                  <c:v>0.105</c:v>
                </c:pt>
                <c:pt idx="3">
                  <c:v>0.47399999999999998</c:v>
                </c:pt>
                <c:pt idx="4">
                  <c:v>0.158</c:v>
                </c:pt>
              </c:numCache>
            </c:numRef>
          </c:val>
          <c:extLst>
            <c:ext xmlns:c16="http://schemas.microsoft.com/office/drawing/2014/chart" uri="{C3380CC4-5D6E-409C-BE32-E72D297353CC}">
              <c16:uniqueId val="{00000000-38CC-4D4B-A2F0-8B11D5792937}"/>
            </c:ext>
          </c:extLst>
        </c:ser>
        <c:dLbls>
          <c:showLegendKey val="0"/>
          <c:showVal val="0"/>
          <c:showCatName val="0"/>
          <c:showSerName val="0"/>
          <c:showPercent val="0"/>
          <c:showBubbleSize val="0"/>
        </c:dLbls>
        <c:gapWidth val="58"/>
        <c:axId val="327871"/>
        <c:axId val="605690"/>
      </c:barChart>
      <c:catAx>
        <c:axId val="327871"/>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605690"/>
        <c:crosses val="autoZero"/>
        <c:auto val="1"/>
        <c:lblAlgn val="ctr"/>
        <c:lblOffset val="100"/>
        <c:noMultiLvlLbl val="1"/>
      </c:catAx>
      <c:valAx>
        <c:axId val="605690"/>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327871"/>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col"/>
        <c:grouping val="clustered"/>
        <c:varyColors val="0"/>
        <c:ser>
          <c:idx val="0"/>
          <c:order val="0"/>
          <c:tx>
            <c:strRef>
              <c:f>T1!$B$1</c:f>
              <c:strCache>
                <c:ptCount val="1"/>
                <c:pt idx="0">
                  <c:v>Kaikki vastaajat (KA:3.9, Hajonta:0.89) (Vastauksia:20)</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1</c:v>
                </c:pt>
                <c:pt idx="1">
                  <c:v>2</c:v>
                </c:pt>
                <c:pt idx="2">
                  <c:v>3</c:v>
                </c:pt>
                <c:pt idx="3">
                  <c:v>4</c:v>
                </c:pt>
                <c:pt idx="4">
                  <c:v>5</c:v>
                </c:pt>
              </c:strCache>
            </c:strRef>
          </c:cat>
          <c:val>
            <c:numRef>
              <c:f>T1!$B$2:$B$6</c:f>
              <c:numCache>
                <c:formatCode>0%</c:formatCode>
                <c:ptCount val="5"/>
                <c:pt idx="0">
                  <c:v>0</c:v>
                </c:pt>
                <c:pt idx="1">
                  <c:v>0.1</c:v>
                </c:pt>
                <c:pt idx="2">
                  <c:v>0.15</c:v>
                </c:pt>
                <c:pt idx="3">
                  <c:v>0.5</c:v>
                </c:pt>
                <c:pt idx="4">
                  <c:v>0.25</c:v>
                </c:pt>
              </c:numCache>
            </c:numRef>
          </c:val>
          <c:extLst>
            <c:ext xmlns:c16="http://schemas.microsoft.com/office/drawing/2014/chart" uri="{C3380CC4-5D6E-409C-BE32-E72D297353CC}">
              <c16:uniqueId val="{00000000-9DF5-4856-972F-82D7F07C6EFC}"/>
            </c:ext>
          </c:extLst>
        </c:ser>
        <c:dLbls>
          <c:showLegendKey val="0"/>
          <c:showVal val="0"/>
          <c:showCatName val="0"/>
          <c:showSerName val="0"/>
          <c:showPercent val="0"/>
          <c:showBubbleSize val="0"/>
        </c:dLbls>
        <c:gapWidth val="58"/>
        <c:axId val="255562"/>
        <c:axId val="940017"/>
      </c:barChart>
      <c:catAx>
        <c:axId val="255562"/>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940017"/>
        <c:crosses val="autoZero"/>
        <c:auto val="1"/>
        <c:lblAlgn val="ctr"/>
        <c:lblOffset val="100"/>
        <c:noMultiLvlLbl val="1"/>
      </c:catAx>
      <c:valAx>
        <c:axId val="940017"/>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255562"/>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col"/>
        <c:grouping val="clustered"/>
        <c:varyColors val="0"/>
        <c:ser>
          <c:idx val="0"/>
          <c:order val="0"/>
          <c:tx>
            <c:strRef>
              <c:f>T1!$B$1</c:f>
              <c:strCache>
                <c:ptCount val="1"/>
                <c:pt idx="0">
                  <c:v>Kaikki vastaajat (KA:3.75, Hajonta:0.83) (Vastauksia:20)</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1</c:v>
                </c:pt>
                <c:pt idx="1">
                  <c:v>2</c:v>
                </c:pt>
                <c:pt idx="2">
                  <c:v>3</c:v>
                </c:pt>
                <c:pt idx="3">
                  <c:v>4</c:v>
                </c:pt>
                <c:pt idx="4">
                  <c:v>5</c:v>
                </c:pt>
              </c:strCache>
            </c:strRef>
          </c:cat>
          <c:val>
            <c:numRef>
              <c:f>T1!$B$2:$B$6</c:f>
              <c:numCache>
                <c:formatCode>0%</c:formatCode>
                <c:ptCount val="5"/>
                <c:pt idx="0">
                  <c:v>0</c:v>
                </c:pt>
                <c:pt idx="1">
                  <c:v>0.1</c:v>
                </c:pt>
                <c:pt idx="2">
                  <c:v>0.2</c:v>
                </c:pt>
                <c:pt idx="3">
                  <c:v>0.55000000000000004</c:v>
                </c:pt>
                <c:pt idx="4">
                  <c:v>0.15</c:v>
                </c:pt>
              </c:numCache>
            </c:numRef>
          </c:val>
          <c:extLst>
            <c:ext xmlns:c16="http://schemas.microsoft.com/office/drawing/2014/chart" uri="{C3380CC4-5D6E-409C-BE32-E72D297353CC}">
              <c16:uniqueId val="{00000000-A0CB-4DF4-B46A-32E28759EEBE}"/>
            </c:ext>
          </c:extLst>
        </c:ser>
        <c:dLbls>
          <c:showLegendKey val="0"/>
          <c:showVal val="0"/>
          <c:showCatName val="0"/>
          <c:showSerName val="0"/>
          <c:showPercent val="0"/>
          <c:showBubbleSize val="0"/>
        </c:dLbls>
        <c:gapWidth val="58"/>
        <c:axId val="143355"/>
        <c:axId val="620135"/>
      </c:barChart>
      <c:catAx>
        <c:axId val="143355"/>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620135"/>
        <c:crosses val="autoZero"/>
        <c:auto val="1"/>
        <c:lblAlgn val="ctr"/>
        <c:lblOffset val="100"/>
        <c:noMultiLvlLbl val="1"/>
      </c:catAx>
      <c:valAx>
        <c:axId val="620135"/>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143355"/>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col"/>
        <c:grouping val="clustered"/>
        <c:varyColors val="0"/>
        <c:ser>
          <c:idx val="0"/>
          <c:order val="0"/>
          <c:tx>
            <c:strRef>
              <c:f>T1!$B$1</c:f>
              <c:strCache>
                <c:ptCount val="1"/>
                <c:pt idx="0">
                  <c:v>Kaikki vastaajat (KA:4.9, Hajonta:0.3) (Vastauksia:20)</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1</c:v>
                </c:pt>
                <c:pt idx="1">
                  <c:v>2</c:v>
                </c:pt>
                <c:pt idx="2">
                  <c:v>3</c:v>
                </c:pt>
                <c:pt idx="3">
                  <c:v>4</c:v>
                </c:pt>
                <c:pt idx="4">
                  <c:v>5</c:v>
                </c:pt>
              </c:strCache>
            </c:strRef>
          </c:cat>
          <c:val>
            <c:numRef>
              <c:f>T1!$B$2:$B$6</c:f>
              <c:numCache>
                <c:formatCode>0%</c:formatCode>
                <c:ptCount val="5"/>
                <c:pt idx="0">
                  <c:v>0</c:v>
                </c:pt>
                <c:pt idx="1">
                  <c:v>0</c:v>
                </c:pt>
                <c:pt idx="2">
                  <c:v>0</c:v>
                </c:pt>
                <c:pt idx="3">
                  <c:v>0.1</c:v>
                </c:pt>
                <c:pt idx="4">
                  <c:v>0.9</c:v>
                </c:pt>
              </c:numCache>
            </c:numRef>
          </c:val>
          <c:extLst>
            <c:ext xmlns:c16="http://schemas.microsoft.com/office/drawing/2014/chart" uri="{C3380CC4-5D6E-409C-BE32-E72D297353CC}">
              <c16:uniqueId val="{00000000-3585-4595-8AEA-45040D23BE63}"/>
            </c:ext>
          </c:extLst>
        </c:ser>
        <c:dLbls>
          <c:showLegendKey val="0"/>
          <c:showVal val="0"/>
          <c:showCatName val="0"/>
          <c:showSerName val="0"/>
          <c:showPercent val="0"/>
          <c:showBubbleSize val="0"/>
        </c:dLbls>
        <c:gapWidth val="58"/>
        <c:axId val="962633"/>
        <c:axId val="740212"/>
      </c:barChart>
      <c:catAx>
        <c:axId val="962633"/>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740212"/>
        <c:crosses val="autoZero"/>
        <c:auto val="1"/>
        <c:lblAlgn val="ctr"/>
        <c:lblOffset val="100"/>
        <c:noMultiLvlLbl val="1"/>
      </c:catAx>
      <c:valAx>
        <c:axId val="740212"/>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962633"/>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col"/>
        <c:grouping val="clustered"/>
        <c:varyColors val="0"/>
        <c:ser>
          <c:idx val="0"/>
          <c:order val="0"/>
          <c:tx>
            <c:strRef>
              <c:f>T1!$B$1</c:f>
              <c:strCache>
                <c:ptCount val="1"/>
                <c:pt idx="0">
                  <c:v>Kaikki vastaajat (KA:2.79, Hajonta:0.95) (Vastauksia:19)</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1</c:v>
                </c:pt>
                <c:pt idx="1">
                  <c:v>2</c:v>
                </c:pt>
                <c:pt idx="2">
                  <c:v>3</c:v>
                </c:pt>
                <c:pt idx="3">
                  <c:v>4</c:v>
                </c:pt>
                <c:pt idx="4">
                  <c:v>5</c:v>
                </c:pt>
              </c:strCache>
            </c:strRef>
          </c:cat>
          <c:val>
            <c:numRef>
              <c:f>T1!$B$2:$B$6</c:f>
              <c:numCache>
                <c:formatCode>0%</c:formatCode>
                <c:ptCount val="5"/>
                <c:pt idx="0">
                  <c:v>0.105</c:v>
                </c:pt>
                <c:pt idx="1">
                  <c:v>0.26300000000000001</c:v>
                </c:pt>
                <c:pt idx="2">
                  <c:v>0.36799999999999999</c:v>
                </c:pt>
                <c:pt idx="3">
                  <c:v>0.26300000000000001</c:v>
                </c:pt>
                <c:pt idx="4">
                  <c:v>0</c:v>
                </c:pt>
              </c:numCache>
            </c:numRef>
          </c:val>
          <c:extLst>
            <c:ext xmlns:c16="http://schemas.microsoft.com/office/drawing/2014/chart" uri="{C3380CC4-5D6E-409C-BE32-E72D297353CC}">
              <c16:uniqueId val="{00000000-7643-4158-A9A4-92D3EF85308C}"/>
            </c:ext>
          </c:extLst>
        </c:ser>
        <c:dLbls>
          <c:showLegendKey val="0"/>
          <c:showVal val="0"/>
          <c:showCatName val="0"/>
          <c:showSerName val="0"/>
          <c:showPercent val="0"/>
          <c:showBubbleSize val="0"/>
        </c:dLbls>
        <c:gapWidth val="58"/>
        <c:axId val="941724"/>
        <c:axId val="874118"/>
      </c:barChart>
      <c:catAx>
        <c:axId val="941724"/>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874118"/>
        <c:crosses val="autoZero"/>
        <c:auto val="1"/>
        <c:lblAlgn val="ctr"/>
        <c:lblOffset val="100"/>
        <c:noMultiLvlLbl val="1"/>
      </c:catAx>
      <c:valAx>
        <c:axId val="874118"/>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941724"/>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col"/>
        <c:grouping val="clustered"/>
        <c:varyColors val="0"/>
        <c:ser>
          <c:idx val="0"/>
          <c:order val="0"/>
          <c:tx>
            <c:strRef>
              <c:f>T1!$B$1</c:f>
              <c:strCache>
                <c:ptCount val="1"/>
                <c:pt idx="0">
                  <c:v>Kaikki vastaajat (KA:3.84, Hajonta:0.81) (Vastauksia:19)</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1</c:v>
                </c:pt>
                <c:pt idx="1">
                  <c:v>2</c:v>
                </c:pt>
                <c:pt idx="2">
                  <c:v>3</c:v>
                </c:pt>
                <c:pt idx="3">
                  <c:v>4</c:v>
                </c:pt>
                <c:pt idx="4">
                  <c:v>5</c:v>
                </c:pt>
              </c:strCache>
            </c:strRef>
          </c:cat>
          <c:val>
            <c:numRef>
              <c:f>T1!$B$2:$B$6</c:f>
              <c:numCache>
                <c:formatCode>0%</c:formatCode>
                <c:ptCount val="5"/>
                <c:pt idx="0">
                  <c:v>0</c:v>
                </c:pt>
                <c:pt idx="1">
                  <c:v>5.2999999999999999E-2</c:v>
                </c:pt>
                <c:pt idx="2">
                  <c:v>0.26300000000000001</c:v>
                </c:pt>
                <c:pt idx="3">
                  <c:v>0.47399999999999998</c:v>
                </c:pt>
                <c:pt idx="4">
                  <c:v>0.21099999999999999</c:v>
                </c:pt>
              </c:numCache>
            </c:numRef>
          </c:val>
          <c:extLst>
            <c:ext xmlns:c16="http://schemas.microsoft.com/office/drawing/2014/chart" uri="{C3380CC4-5D6E-409C-BE32-E72D297353CC}">
              <c16:uniqueId val="{00000000-A820-4BA3-ADC3-8E4AEE5CD10D}"/>
            </c:ext>
          </c:extLst>
        </c:ser>
        <c:dLbls>
          <c:showLegendKey val="0"/>
          <c:showVal val="0"/>
          <c:showCatName val="0"/>
          <c:showSerName val="0"/>
          <c:showPercent val="0"/>
          <c:showBubbleSize val="0"/>
        </c:dLbls>
        <c:gapWidth val="58"/>
        <c:axId val="392052"/>
        <c:axId val="105458"/>
      </c:barChart>
      <c:catAx>
        <c:axId val="392052"/>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105458"/>
        <c:crosses val="autoZero"/>
        <c:auto val="1"/>
        <c:lblAlgn val="ctr"/>
        <c:lblOffset val="100"/>
        <c:noMultiLvlLbl val="1"/>
      </c:catAx>
      <c:valAx>
        <c:axId val="105458"/>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392052"/>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col"/>
        <c:grouping val="clustered"/>
        <c:varyColors val="0"/>
        <c:ser>
          <c:idx val="0"/>
          <c:order val="0"/>
          <c:tx>
            <c:strRef>
              <c:f>T1!$B$1</c:f>
              <c:strCache>
                <c:ptCount val="1"/>
                <c:pt idx="0">
                  <c:v>Kaikki vastaajat (KA:3.55, Hajonta:0.8) (Vastauksia:20)</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1</c:v>
                </c:pt>
                <c:pt idx="1">
                  <c:v>2</c:v>
                </c:pt>
                <c:pt idx="2">
                  <c:v>3</c:v>
                </c:pt>
                <c:pt idx="3">
                  <c:v>4</c:v>
                </c:pt>
                <c:pt idx="4">
                  <c:v>5</c:v>
                </c:pt>
              </c:strCache>
            </c:strRef>
          </c:cat>
          <c:val>
            <c:numRef>
              <c:f>T1!$B$2:$B$6</c:f>
              <c:numCache>
                <c:formatCode>0%</c:formatCode>
                <c:ptCount val="5"/>
                <c:pt idx="0">
                  <c:v>0</c:v>
                </c:pt>
                <c:pt idx="1">
                  <c:v>0.1</c:v>
                </c:pt>
                <c:pt idx="2">
                  <c:v>0.35</c:v>
                </c:pt>
                <c:pt idx="3">
                  <c:v>0.45</c:v>
                </c:pt>
                <c:pt idx="4">
                  <c:v>0.1</c:v>
                </c:pt>
              </c:numCache>
            </c:numRef>
          </c:val>
          <c:extLst>
            <c:ext xmlns:c16="http://schemas.microsoft.com/office/drawing/2014/chart" uri="{C3380CC4-5D6E-409C-BE32-E72D297353CC}">
              <c16:uniqueId val="{00000000-935E-4287-A0ED-249502871983}"/>
            </c:ext>
          </c:extLst>
        </c:ser>
        <c:dLbls>
          <c:showLegendKey val="0"/>
          <c:showVal val="0"/>
          <c:showCatName val="0"/>
          <c:showSerName val="0"/>
          <c:showPercent val="0"/>
          <c:showBubbleSize val="0"/>
        </c:dLbls>
        <c:gapWidth val="58"/>
        <c:axId val="231330"/>
        <c:axId val="989364"/>
      </c:barChart>
      <c:catAx>
        <c:axId val="231330"/>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989364"/>
        <c:crosses val="autoZero"/>
        <c:auto val="1"/>
        <c:lblAlgn val="ctr"/>
        <c:lblOffset val="100"/>
        <c:noMultiLvlLbl val="1"/>
      </c:catAx>
      <c:valAx>
        <c:axId val="989364"/>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231330"/>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col"/>
        <c:grouping val="clustered"/>
        <c:varyColors val="0"/>
        <c:ser>
          <c:idx val="0"/>
          <c:order val="0"/>
          <c:tx>
            <c:strRef>
              <c:f>T1!$B$1</c:f>
              <c:strCache>
                <c:ptCount val="1"/>
                <c:pt idx="0">
                  <c:v>Kaikki vastaajat (KA:1.5, Hajonta:0.5) (Vastauksia:20)</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T1!$A$2:$A$4</c:f>
              <c:strCache>
                <c:ptCount val="3"/>
                <c:pt idx="0">
                  <c:v>Äiti</c:v>
                </c:pt>
                <c:pt idx="1">
                  <c:v>Isä</c:v>
                </c:pt>
                <c:pt idx="2">
                  <c:v>Huoltaja</c:v>
                </c:pt>
              </c:strCache>
            </c:strRef>
          </c:cat>
          <c:val>
            <c:numRef>
              <c:f>T1!$B$2:$B$4</c:f>
              <c:numCache>
                <c:formatCode>0%</c:formatCode>
                <c:ptCount val="3"/>
                <c:pt idx="0">
                  <c:v>0.5</c:v>
                </c:pt>
                <c:pt idx="1">
                  <c:v>0.5</c:v>
                </c:pt>
                <c:pt idx="2">
                  <c:v>0</c:v>
                </c:pt>
              </c:numCache>
            </c:numRef>
          </c:val>
          <c:extLst>
            <c:ext xmlns:c16="http://schemas.microsoft.com/office/drawing/2014/chart" uri="{C3380CC4-5D6E-409C-BE32-E72D297353CC}">
              <c16:uniqueId val="{00000000-EB4E-4C0C-8284-3F03C919E8E8}"/>
            </c:ext>
          </c:extLst>
        </c:ser>
        <c:dLbls>
          <c:showLegendKey val="0"/>
          <c:showVal val="0"/>
          <c:showCatName val="0"/>
          <c:showSerName val="0"/>
          <c:showPercent val="0"/>
          <c:showBubbleSize val="0"/>
        </c:dLbls>
        <c:gapWidth val="58"/>
        <c:axId val="152178"/>
        <c:axId val="899988"/>
      </c:barChart>
      <c:catAx>
        <c:axId val="152178"/>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899988"/>
        <c:crosses val="autoZero"/>
        <c:auto val="1"/>
        <c:lblAlgn val="ctr"/>
        <c:lblOffset val="100"/>
        <c:noMultiLvlLbl val="1"/>
      </c:catAx>
      <c:valAx>
        <c:axId val="899988"/>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152178"/>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col"/>
        <c:grouping val="clustered"/>
        <c:varyColors val="0"/>
        <c:ser>
          <c:idx val="0"/>
          <c:order val="0"/>
          <c:tx>
            <c:strRef>
              <c:f>T1!$B$1</c:f>
              <c:strCache>
                <c:ptCount val="1"/>
                <c:pt idx="0">
                  <c:v>Kaikki vastaajat (KA:3.84, Hajonta:0.74) (Vastauksia:19)</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1</c:v>
                </c:pt>
                <c:pt idx="1">
                  <c:v>2</c:v>
                </c:pt>
                <c:pt idx="2">
                  <c:v>3</c:v>
                </c:pt>
                <c:pt idx="3">
                  <c:v>4</c:v>
                </c:pt>
                <c:pt idx="4">
                  <c:v>5</c:v>
                </c:pt>
              </c:strCache>
            </c:strRef>
          </c:cat>
          <c:val>
            <c:numRef>
              <c:f>T1!$B$2:$B$6</c:f>
              <c:numCache>
                <c:formatCode>0%</c:formatCode>
                <c:ptCount val="5"/>
                <c:pt idx="0">
                  <c:v>0</c:v>
                </c:pt>
                <c:pt idx="1">
                  <c:v>0</c:v>
                </c:pt>
                <c:pt idx="2">
                  <c:v>0.36799999999999999</c:v>
                </c:pt>
                <c:pt idx="3">
                  <c:v>0.42099999999999999</c:v>
                </c:pt>
                <c:pt idx="4">
                  <c:v>0.21099999999999999</c:v>
                </c:pt>
              </c:numCache>
            </c:numRef>
          </c:val>
          <c:extLst>
            <c:ext xmlns:c16="http://schemas.microsoft.com/office/drawing/2014/chart" uri="{C3380CC4-5D6E-409C-BE32-E72D297353CC}">
              <c16:uniqueId val="{00000000-2E27-44E1-9E48-BC736EB8F642}"/>
            </c:ext>
          </c:extLst>
        </c:ser>
        <c:dLbls>
          <c:showLegendKey val="0"/>
          <c:showVal val="0"/>
          <c:showCatName val="0"/>
          <c:showSerName val="0"/>
          <c:showPercent val="0"/>
          <c:showBubbleSize val="0"/>
        </c:dLbls>
        <c:gapWidth val="58"/>
        <c:axId val="569128"/>
        <c:axId val="674873"/>
      </c:barChart>
      <c:catAx>
        <c:axId val="569128"/>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674873"/>
        <c:crosses val="autoZero"/>
        <c:auto val="1"/>
        <c:lblAlgn val="ctr"/>
        <c:lblOffset val="100"/>
        <c:noMultiLvlLbl val="1"/>
      </c:catAx>
      <c:valAx>
        <c:axId val="674873"/>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569128"/>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col"/>
        <c:grouping val="clustered"/>
        <c:varyColors val="0"/>
        <c:ser>
          <c:idx val="0"/>
          <c:order val="0"/>
          <c:tx>
            <c:strRef>
              <c:f>T1!$B$1</c:f>
              <c:strCache>
                <c:ptCount val="1"/>
                <c:pt idx="0">
                  <c:v>Kaikki vastaajat (KA:3.7, Hajonta:0.64) (Vastauksia:20)</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1</c:v>
                </c:pt>
                <c:pt idx="1">
                  <c:v>2</c:v>
                </c:pt>
                <c:pt idx="2">
                  <c:v>3</c:v>
                </c:pt>
                <c:pt idx="3">
                  <c:v>4</c:v>
                </c:pt>
                <c:pt idx="4">
                  <c:v>5</c:v>
                </c:pt>
              </c:strCache>
            </c:strRef>
          </c:cat>
          <c:val>
            <c:numRef>
              <c:f>T1!$B$2:$B$6</c:f>
              <c:numCache>
                <c:formatCode>0%</c:formatCode>
                <c:ptCount val="5"/>
                <c:pt idx="0">
                  <c:v>0</c:v>
                </c:pt>
                <c:pt idx="1">
                  <c:v>0</c:v>
                </c:pt>
                <c:pt idx="2">
                  <c:v>0.4</c:v>
                </c:pt>
                <c:pt idx="3">
                  <c:v>0.5</c:v>
                </c:pt>
                <c:pt idx="4">
                  <c:v>0.1</c:v>
                </c:pt>
              </c:numCache>
            </c:numRef>
          </c:val>
          <c:extLst>
            <c:ext xmlns:c16="http://schemas.microsoft.com/office/drawing/2014/chart" uri="{C3380CC4-5D6E-409C-BE32-E72D297353CC}">
              <c16:uniqueId val="{00000000-8083-419B-87AD-1ACDBCE93A7D}"/>
            </c:ext>
          </c:extLst>
        </c:ser>
        <c:dLbls>
          <c:showLegendKey val="0"/>
          <c:showVal val="0"/>
          <c:showCatName val="0"/>
          <c:showSerName val="0"/>
          <c:showPercent val="0"/>
          <c:showBubbleSize val="0"/>
        </c:dLbls>
        <c:gapWidth val="58"/>
        <c:axId val="734008"/>
        <c:axId val="70984"/>
      </c:barChart>
      <c:catAx>
        <c:axId val="734008"/>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70984"/>
        <c:crosses val="autoZero"/>
        <c:auto val="1"/>
        <c:lblAlgn val="ctr"/>
        <c:lblOffset val="100"/>
        <c:noMultiLvlLbl val="1"/>
      </c:catAx>
      <c:valAx>
        <c:axId val="70984"/>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734008"/>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col"/>
        <c:grouping val="clustered"/>
        <c:varyColors val="0"/>
        <c:ser>
          <c:idx val="0"/>
          <c:order val="0"/>
          <c:tx>
            <c:strRef>
              <c:f>T1!$B$1</c:f>
              <c:strCache>
                <c:ptCount val="1"/>
                <c:pt idx="0">
                  <c:v>Kaikki vastaajat (KA:3.25, Hajonta:0.7) (Vastauksia:20)</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1</c:v>
                </c:pt>
                <c:pt idx="1">
                  <c:v>2</c:v>
                </c:pt>
                <c:pt idx="2">
                  <c:v>3</c:v>
                </c:pt>
                <c:pt idx="3">
                  <c:v>4</c:v>
                </c:pt>
                <c:pt idx="4">
                  <c:v>5</c:v>
                </c:pt>
              </c:strCache>
            </c:strRef>
          </c:cat>
          <c:val>
            <c:numRef>
              <c:f>T1!$B$2:$B$6</c:f>
              <c:numCache>
                <c:formatCode>0%</c:formatCode>
                <c:ptCount val="5"/>
                <c:pt idx="0">
                  <c:v>0</c:v>
                </c:pt>
                <c:pt idx="1">
                  <c:v>0.15</c:v>
                </c:pt>
                <c:pt idx="2">
                  <c:v>0.45</c:v>
                </c:pt>
                <c:pt idx="3">
                  <c:v>0.4</c:v>
                </c:pt>
                <c:pt idx="4">
                  <c:v>0</c:v>
                </c:pt>
              </c:numCache>
            </c:numRef>
          </c:val>
          <c:extLst>
            <c:ext xmlns:c16="http://schemas.microsoft.com/office/drawing/2014/chart" uri="{C3380CC4-5D6E-409C-BE32-E72D297353CC}">
              <c16:uniqueId val="{00000000-4E5C-4168-9486-D37CB2FF6768}"/>
            </c:ext>
          </c:extLst>
        </c:ser>
        <c:dLbls>
          <c:showLegendKey val="0"/>
          <c:showVal val="0"/>
          <c:showCatName val="0"/>
          <c:showSerName val="0"/>
          <c:showPercent val="0"/>
          <c:showBubbleSize val="0"/>
        </c:dLbls>
        <c:gapWidth val="58"/>
        <c:axId val="218468"/>
        <c:axId val="559245"/>
      </c:barChart>
      <c:catAx>
        <c:axId val="218468"/>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559245"/>
        <c:crosses val="autoZero"/>
        <c:auto val="1"/>
        <c:lblAlgn val="ctr"/>
        <c:lblOffset val="100"/>
        <c:noMultiLvlLbl val="1"/>
      </c:catAx>
      <c:valAx>
        <c:axId val="559245"/>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218468"/>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bar"/>
        <c:grouping val="clustered"/>
        <c:varyColors val="0"/>
        <c:ser>
          <c:idx val="0"/>
          <c:order val="0"/>
          <c:tx>
            <c:strRef>
              <c:f>T1!$B$1</c:f>
              <c:strCache>
                <c:ptCount val="1"/>
                <c:pt idx="0">
                  <c:v>Kaikki vastaajat</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7. Olen tyytyväinen lapseni ryhmän / joukkueen toimintaan kokonaisuutena</c:v>
                </c:pt>
              </c:strCache>
            </c:strRef>
          </c:cat>
          <c:val>
            <c:numRef>
              <c:f>T1!$B$2:$B$2</c:f>
              <c:numCache>
                <c:formatCode>General</c:formatCode>
                <c:ptCount val="1"/>
                <c:pt idx="0">
                  <c:v>3.84</c:v>
                </c:pt>
              </c:numCache>
            </c:numRef>
          </c:val>
          <c:extLst>
            <c:ext xmlns:c16="http://schemas.microsoft.com/office/drawing/2014/chart" uri="{C3380CC4-5D6E-409C-BE32-E72D297353CC}">
              <c16:uniqueId val="{00000000-AB4C-41AB-844A-64015307875C}"/>
            </c:ext>
          </c:extLst>
        </c:ser>
        <c:dLbls>
          <c:showLegendKey val="0"/>
          <c:showVal val="0"/>
          <c:showCatName val="0"/>
          <c:showSerName val="0"/>
          <c:showPercent val="0"/>
          <c:showBubbleSize val="0"/>
        </c:dLbls>
        <c:gapWidth val="58"/>
        <c:axId val="6126"/>
        <c:axId val="963443"/>
      </c:barChart>
      <c:catAx>
        <c:axId val="6126"/>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963443"/>
        <c:crosses val="autoZero"/>
        <c:auto val="1"/>
        <c:lblAlgn val="ctr"/>
        <c:lblOffset val="100"/>
        <c:noMultiLvlLbl val="1"/>
      </c:catAx>
      <c:valAx>
        <c:axId val="963443"/>
        <c:scaling>
          <c:orientation val="minMax"/>
          <c:max val="5"/>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Arial"/>
              </a:defRPr>
            </a:pPr>
            <a:endParaRPr lang="fi-FI"/>
          </a:p>
        </c:txPr>
        <c:crossAx val="6126"/>
        <c:crosses val="autoZero"/>
        <c:crossBetween val="between"/>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bar"/>
        <c:grouping val="clustered"/>
        <c:varyColors val="0"/>
        <c:ser>
          <c:idx val="0"/>
          <c:order val="0"/>
          <c:tx>
            <c:strRef>
              <c:f>T1!$B$1</c:f>
              <c:strCache>
                <c:ptCount val="1"/>
                <c:pt idx="0">
                  <c:v>Kaikki vastaajat</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T1!$A$2:$A$6</c:f>
              <c:strCache>
                <c:ptCount val="5"/>
                <c:pt idx="0">
                  <c:v>8. Lapseni ohjaajat ja valmentajat hoitavat tehtävänsä hyvin</c:v>
                </c:pt>
                <c:pt idx="1">
                  <c:v>9. Lapseni ohjaajat ja valmentajat kannustavat lapsia kilpailutilanteissa hyvin</c:v>
                </c:pt>
                <c:pt idx="2">
                  <c:v>10. Lapseni saama valmennus / ohjaus on laadukasta</c:v>
                </c:pt>
                <c:pt idx="3">
                  <c:v>11. Ohjaajat ja valmentajat osaavat toimia hyvin lasten kanssa</c:v>
                </c:pt>
                <c:pt idx="4">
                  <c:v>12. Lapseni  ohjaajat ja valmentajat ottavat ryhmän kaikki lapset riittävästi huomioon</c:v>
                </c:pt>
              </c:strCache>
            </c:strRef>
          </c:cat>
          <c:val>
            <c:numRef>
              <c:f>T1!$B$2:$B$6</c:f>
              <c:numCache>
                <c:formatCode>General</c:formatCode>
                <c:ptCount val="5"/>
                <c:pt idx="0">
                  <c:v>4.05</c:v>
                </c:pt>
                <c:pt idx="1">
                  <c:v>3.68</c:v>
                </c:pt>
                <c:pt idx="2">
                  <c:v>3.85</c:v>
                </c:pt>
                <c:pt idx="3">
                  <c:v>4.05</c:v>
                </c:pt>
                <c:pt idx="4">
                  <c:v>3.45</c:v>
                </c:pt>
              </c:numCache>
            </c:numRef>
          </c:val>
          <c:extLst>
            <c:ext xmlns:c16="http://schemas.microsoft.com/office/drawing/2014/chart" uri="{C3380CC4-5D6E-409C-BE32-E72D297353CC}">
              <c16:uniqueId val="{00000000-2231-4289-B1D3-E6DD81E0B046}"/>
            </c:ext>
          </c:extLst>
        </c:ser>
        <c:dLbls>
          <c:showLegendKey val="0"/>
          <c:showVal val="0"/>
          <c:showCatName val="0"/>
          <c:showSerName val="0"/>
          <c:showPercent val="0"/>
          <c:showBubbleSize val="0"/>
        </c:dLbls>
        <c:gapWidth val="58"/>
        <c:axId val="89242"/>
        <c:axId val="68878"/>
      </c:barChart>
      <c:catAx>
        <c:axId val="89242"/>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68878"/>
        <c:crosses val="autoZero"/>
        <c:auto val="1"/>
        <c:lblAlgn val="ctr"/>
        <c:lblOffset val="100"/>
        <c:noMultiLvlLbl val="1"/>
      </c:catAx>
      <c:valAx>
        <c:axId val="68878"/>
        <c:scaling>
          <c:orientation val="minMax"/>
          <c:max val="5"/>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Arial"/>
              </a:defRPr>
            </a:pPr>
            <a:endParaRPr lang="fi-FI"/>
          </a:p>
        </c:txPr>
        <c:crossAx val="89242"/>
        <c:crosses val="autoZero"/>
        <c:crossBetween val="between"/>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bar"/>
        <c:grouping val="clustered"/>
        <c:varyColors val="0"/>
        <c:ser>
          <c:idx val="0"/>
          <c:order val="0"/>
          <c:tx>
            <c:strRef>
              <c:f>T1!$B$1</c:f>
              <c:strCache>
                <c:ptCount val="1"/>
                <c:pt idx="0">
                  <c:v>Kaikki vastaajat</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T1!$A$2:$A$5</c:f>
              <c:strCache>
                <c:ptCount val="4"/>
                <c:pt idx="0">
                  <c:v>13. Lapseni  harjoitusmäärät ovat sopivia</c:v>
                </c:pt>
                <c:pt idx="1">
                  <c:v>14. Lapsellani on kilpailu-/ ja ottelutapahtumia sopivasti</c:v>
                </c:pt>
                <c:pt idx="2">
                  <c:v>15. Olen tyytyväinen lapseni mahdollisuuksiin osallistua / saada peliaikaa otteluissa/ kilpailuissa/ näytöksissä.</c:v>
                </c:pt>
                <c:pt idx="3">
                  <c:v>16. Lapseni harjoitukset ovat monipuolisia</c:v>
                </c:pt>
              </c:strCache>
            </c:strRef>
          </c:cat>
          <c:val>
            <c:numRef>
              <c:f>T1!$B$2:$B$5</c:f>
              <c:numCache>
                <c:formatCode>General</c:formatCode>
                <c:ptCount val="4"/>
                <c:pt idx="0">
                  <c:v>3.84</c:v>
                </c:pt>
                <c:pt idx="1">
                  <c:v>4.05</c:v>
                </c:pt>
                <c:pt idx="2">
                  <c:v>4.05</c:v>
                </c:pt>
                <c:pt idx="3">
                  <c:v>3.75</c:v>
                </c:pt>
              </c:numCache>
            </c:numRef>
          </c:val>
          <c:extLst>
            <c:ext xmlns:c16="http://schemas.microsoft.com/office/drawing/2014/chart" uri="{C3380CC4-5D6E-409C-BE32-E72D297353CC}">
              <c16:uniqueId val="{00000000-4B1C-4C7D-86F0-5DC2CEA6A424}"/>
            </c:ext>
          </c:extLst>
        </c:ser>
        <c:dLbls>
          <c:showLegendKey val="0"/>
          <c:showVal val="0"/>
          <c:showCatName val="0"/>
          <c:showSerName val="0"/>
          <c:showPercent val="0"/>
          <c:showBubbleSize val="0"/>
        </c:dLbls>
        <c:gapWidth val="58"/>
        <c:axId val="677279"/>
        <c:axId val="565042"/>
      </c:barChart>
      <c:catAx>
        <c:axId val="677279"/>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565042"/>
        <c:crosses val="autoZero"/>
        <c:auto val="1"/>
        <c:lblAlgn val="ctr"/>
        <c:lblOffset val="100"/>
        <c:noMultiLvlLbl val="1"/>
      </c:catAx>
      <c:valAx>
        <c:axId val="565042"/>
        <c:scaling>
          <c:orientation val="minMax"/>
          <c:max val="5"/>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Arial"/>
              </a:defRPr>
            </a:pPr>
            <a:endParaRPr lang="fi-FI"/>
          </a:p>
        </c:txPr>
        <c:crossAx val="677279"/>
        <c:crosses val="autoZero"/>
        <c:crossBetween val="between"/>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bar"/>
        <c:grouping val="clustered"/>
        <c:varyColors val="0"/>
        <c:ser>
          <c:idx val="0"/>
          <c:order val="0"/>
          <c:tx>
            <c:strRef>
              <c:f>T1!$B$1</c:f>
              <c:strCache>
                <c:ptCount val="1"/>
                <c:pt idx="0">
                  <c:v>Kaikki vastaajat</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T1!$A$2:$A$8</c:f>
              <c:strCache>
                <c:ptCount val="7"/>
                <c:pt idx="0">
                  <c:v>17. Lapseni muihin harrastuksiin suhtaudutaan positiivisesti</c:v>
                </c:pt>
                <c:pt idx="1">
                  <c:v>18. Lapsi lähtee yleensä innostuneesti harjoituksiin</c:v>
                </c:pt>
                <c:pt idx="2">
                  <c:v>19. Lapsi palaa harjoituksista kotiin innoissaan kokemastaan</c:v>
                </c:pt>
                <c:pt idx="3">
                  <c:v>20. Lapsi haluaa osallistua mielellään kilpailuihin / otteluihin / näytöksiin</c:v>
                </c:pt>
                <c:pt idx="4">
                  <c:v>21. Lapsi viihtyy omassa harjoitusryhmässä</c:v>
                </c:pt>
                <c:pt idx="5">
                  <c:v>22. Lapsi harjoittelee omaa lajia myös omatoimisesti</c:v>
                </c:pt>
                <c:pt idx="6">
                  <c:v>23. Lapsi harrastaa oman lajin lisäksi viikoittain myös muita lajeja</c:v>
                </c:pt>
              </c:strCache>
            </c:strRef>
          </c:cat>
          <c:val>
            <c:numRef>
              <c:f>T1!$B$2:$B$8</c:f>
              <c:numCache>
                <c:formatCode>General</c:formatCode>
                <c:ptCount val="7"/>
                <c:pt idx="0">
                  <c:v>4</c:v>
                </c:pt>
                <c:pt idx="1">
                  <c:v>3.7</c:v>
                </c:pt>
                <c:pt idx="2">
                  <c:v>3.42</c:v>
                </c:pt>
                <c:pt idx="3">
                  <c:v>4.2</c:v>
                </c:pt>
                <c:pt idx="4">
                  <c:v>3.7</c:v>
                </c:pt>
                <c:pt idx="5">
                  <c:v>3.2</c:v>
                </c:pt>
                <c:pt idx="6">
                  <c:v>2.2000000000000002</c:v>
                </c:pt>
              </c:numCache>
            </c:numRef>
          </c:val>
          <c:extLst>
            <c:ext xmlns:c16="http://schemas.microsoft.com/office/drawing/2014/chart" uri="{C3380CC4-5D6E-409C-BE32-E72D297353CC}">
              <c16:uniqueId val="{00000000-4A61-49BD-B473-3575B0CE4155}"/>
            </c:ext>
          </c:extLst>
        </c:ser>
        <c:dLbls>
          <c:showLegendKey val="0"/>
          <c:showVal val="0"/>
          <c:showCatName val="0"/>
          <c:showSerName val="0"/>
          <c:showPercent val="0"/>
          <c:showBubbleSize val="0"/>
        </c:dLbls>
        <c:gapWidth val="58"/>
        <c:axId val="909286"/>
        <c:axId val="984774"/>
      </c:barChart>
      <c:catAx>
        <c:axId val="909286"/>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984774"/>
        <c:crosses val="autoZero"/>
        <c:auto val="1"/>
        <c:lblAlgn val="ctr"/>
        <c:lblOffset val="100"/>
        <c:noMultiLvlLbl val="1"/>
      </c:catAx>
      <c:valAx>
        <c:axId val="984774"/>
        <c:scaling>
          <c:orientation val="minMax"/>
          <c:max val="5"/>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Arial"/>
              </a:defRPr>
            </a:pPr>
            <a:endParaRPr lang="fi-FI"/>
          </a:p>
        </c:txPr>
        <c:crossAx val="909286"/>
        <c:crosses val="autoZero"/>
        <c:crossBetween val="between"/>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bar"/>
        <c:grouping val="clustered"/>
        <c:varyColors val="0"/>
        <c:ser>
          <c:idx val="0"/>
          <c:order val="0"/>
          <c:tx>
            <c:strRef>
              <c:f>T1!$B$1</c:f>
              <c:strCache>
                <c:ptCount val="1"/>
                <c:pt idx="0">
                  <c:v>Kaikki vastaajat</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T1!$A$2:$A$5</c:f>
              <c:strCache>
                <c:ptCount val="4"/>
                <c:pt idx="0">
                  <c:v>25. Nukkuu riittävästi (alle 7 v. 10-13 h, 7-12 v. 9-11 h, yli 12 v. 8-9 h)</c:v>
                </c:pt>
                <c:pt idx="1">
                  <c:v>26. Syö säännöllisesti (aamupala, lounas,välipala,päivällinen, iltapala)</c:v>
                </c:pt>
                <c:pt idx="2">
                  <c:v>27. Hoitaa kouluasiat hyvin</c:v>
                </c:pt>
                <c:pt idx="3">
                  <c:v>28. Ei käytä tupakkaa, nuuskaa ja alkoholia eikä muita päihteitä</c:v>
                </c:pt>
              </c:strCache>
            </c:strRef>
          </c:cat>
          <c:val>
            <c:numRef>
              <c:f>T1!$B$2:$B$5</c:f>
              <c:numCache>
                <c:formatCode>General</c:formatCode>
                <c:ptCount val="4"/>
                <c:pt idx="0">
                  <c:v>3.47</c:v>
                </c:pt>
                <c:pt idx="1">
                  <c:v>3.9</c:v>
                </c:pt>
                <c:pt idx="2">
                  <c:v>3.75</c:v>
                </c:pt>
                <c:pt idx="3">
                  <c:v>4.9000000000000004</c:v>
                </c:pt>
              </c:numCache>
            </c:numRef>
          </c:val>
          <c:extLst>
            <c:ext xmlns:c16="http://schemas.microsoft.com/office/drawing/2014/chart" uri="{C3380CC4-5D6E-409C-BE32-E72D297353CC}">
              <c16:uniqueId val="{00000000-2570-4CC6-8C39-8F0D54B9431B}"/>
            </c:ext>
          </c:extLst>
        </c:ser>
        <c:dLbls>
          <c:showLegendKey val="0"/>
          <c:showVal val="0"/>
          <c:showCatName val="0"/>
          <c:showSerName val="0"/>
          <c:showPercent val="0"/>
          <c:showBubbleSize val="0"/>
        </c:dLbls>
        <c:gapWidth val="58"/>
        <c:axId val="139442"/>
        <c:axId val="601709"/>
      </c:barChart>
      <c:catAx>
        <c:axId val="139442"/>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601709"/>
        <c:crosses val="autoZero"/>
        <c:auto val="1"/>
        <c:lblAlgn val="ctr"/>
        <c:lblOffset val="100"/>
        <c:noMultiLvlLbl val="1"/>
      </c:catAx>
      <c:valAx>
        <c:axId val="601709"/>
        <c:scaling>
          <c:orientation val="minMax"/>
          <c:max val="5"/>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Arial"/>
              </a:defRPr>
            </a:pPr>
            <a:endParaRPr lang="fi-FI"/>
          </a:p>
        </c:txPr>
        <c:crossAx val="139442"/>
        <c:crosses val="autoZero"/>
        <c:crossBetween val="between"/>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bar"/>
        <c:grouping val="clustered"/>
        <c:varyColors val="0"/>
        <c:ser>
          <c:idx val="0"/>
          <c:order val="0"/>
          <c:tx>
            <c:strRef>
              <c:f>T1!$B$1</c:f>
              <c:strCache>
                <c:ptCount val="1"/>
                <c:pt idx="0">
                  <c:v>Kaikki vastaajat</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29. Lapseni urheiluharrastuksesta aiheutuvat kokonaiskulut ovat kohtuullisia</c:v>
                </c:pt>
              </c:strCache>
            </c:strRef>
          </c:cat>
          <c:val>
            <c:numRef>
              <c:f>T1!$B$2:$B$2</c:f>
              <c:numCache>
                <c:formatCode>General</c:formatCode>
                <c:ptCount val="1"/>
                <c:pt idx="0">
                  <c:v>2.79</c:v>
                </c:pt>
              </c:numCache>
            </c:numRef>
          </c:val>
          <c:extLst>
            <c:ext xmlns:c16="http://schemas.microsoft.com/office/drawing/2014/chart" uri="{C3380CC4-5D6E-409C-BE32-E72D297353CC}">
              <c16:uniqueId val="{00000000-7A8A-48E5-BB79-20BEEAE56CC4}"/>
            </c:ext>
          </c:extLst>
        </c:ser>
        <c:dLbls>
          <c:showLegendKey val="0"/>
          <c:showVal val="0"/>
          <c:showCatName val="0"/>
          <c:showSerName val="0"/>
          <c:showPercent val="0"/>
          <c:showBubbleSize val="0"/>
        </c:dLbls>
        <c:gapWidth val="58"/>
        <c:axId val="282586"/>
        <c:axId val="964177"/>
      </c:barChart>
      <c:catAx>
        <c:axId val="282586"/>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964177"/>
        <c:crosses val="autoZero"/>
        <c:auto val="1"/>
        <c:lblAlgn val="ctr"/>
        <c:lblOffset val="100"/>
        <c:noMultiLvlLbl val="1"/>
      </c:catAx>
      <c:valAx>
        <c:axId val="964177"/>
        <c:scaling>
          <c:orientation val="minMax"/>
          <c:max val="5"/>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Arial"/>
              </a:defRPr>
            </a:pPr>
            <a:endParaRPr lang="fi-FI"/>
          </a:p>
        </c:txPr>
        <c:crossAx val="282586"/>
        <c:crosses val="autoZero"/>
        <c:crossBetween val="between"/>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bar"/>
        <c:grouping val="clustered"/>
        <c:varyColors val="0"/>
        <c:ser>
          <c:idx val="0"/>
          <c:order val="0"/>
          <c:tx>
            <c:strRef>
              <c:f>T1!$B$1</c:f>
              <c:strCache>
                <c:ptCount val="1"/>
                <c:pt idx="0">
                  <c:v>Kaikki vastaajat</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T1!$A$2:$A$3</c:f>
              <c:strCache>
                <c:ptCount val="2"/>
                <c:pt idx="0">
                  <c:v>30. Saan riittävästi tietoa ryhmän/ joukkueen toiminnasta</c:v>
                </c:pt>
                <c:pt idx="1">
                  <c:v>31. Löydän tarvittavan tiedon seuran nettisivuilta helposti</c:v>
                </c:pt>
              </c:strCache>
            </c:strRef>
          </c:cat>
          <c:val>
            <c:numRef>
              <c:f>T1!$B$2:$B$3</c:f>
              <c:numCache>
                <c:formatCode>General</c:formatCode>
                <c:ptCount val="2"/>
                <c:pt idx="0">
                  <c:v>3.84</c:v>
                </c:pt>
                <c:pt idx="1">
                  <c:v>3.55</c:v>
                </c:pt>
              </c:numCache>
            </c:numRef>
          </c:val>
          <c:extLst>
            <c:ext xmlns:c16="http://schemas.microsoft.com/office/drawing/2014/chart" uri="{C3380CC4-5D6E-409C-BE32-E72D297353CC}">
              <c16:uniqueId val="{00000000-2563-43D8-B9D3-D24A0701B1D5}"/>
            </c:ext>
          </c:extLst>
        </c:ser>
        <c:dLbls>
          <c:showLegendKey val="0"/>
          <c:showVal val="0"/>
          <c:showCatName val="0"/>
          <c:showSerName val="0"/>
          <c:showPercent val="0"/>
          <c:showBubbleSize val="0"/>
        </c:dLbls>
        <c:gapWidth val="58"/>
        <c:axId val="343995"/>
        <c:axId val="393008"/>
      </c:barChart>
      <c:catAx>
        <c:axId val="343995"/>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393008"/>
        <c:crosses val="autoZero"/>
        <c:auto val="1"/>
        <c:lblAlgn val="ctr"/>
        <c:lblOffset val="100"/>
        <c:noMultiLvlLbl val="1"/>
      </c:catAx>
      <c:valAx>
        <c:axId val="393008"/>
        <c:scaling>
          <c:orientation val="minMax"/>
          <c:max val="5"/>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Arial"/>
              </a:defRPr>
            </a:pPr>
            <a:endParaRPr lang="fi-FI"/>
          </a:p>
        </c:txPr>
        <c:crossAx val="343995"/>
        <c:crosses val="autoZero"/>
        <c:crossBetween val="between"/>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col"/>
        <c:grouping val="clustered"/>
        <c:varyColors val="0"/>
        <c:ser>
          <c:idx val="0"/>
          <c:order val="0"/>
          <c:tx>
            <c:strRef>
              <c:f>T1!$B$1</c:f>
              <c:strCache>
                <c:ptCount val="1"/>
                <c:pt idx="0">
                  <c:v>Kaikki vastaajat (KA:2004.05, Hajonta:0.22) (Vastauksia:20)</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T1!$A$2:$A$29</c:f>
              <c:strCache>
                <c:ptCount val="28"/>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pt idx="21">
                  <c:v>2013</c:v>
                </c:pt>
                <c:pt idx="22">
                  <c:v>2014</c:v>
                </c:pt>
                <c:pt idx="23">
                  <c:v>2015</c:v>
                </c:pt>
                <c:pt idx="24">
                  <c:v>-</c:v>
                </c:pt>
                <c:pt idx="25">
                  <c:v>-</c:v>
                </c:pt>
                <c:pt idx="26">
                  <c:v>-</c:v>
                </c:pt>
                <c:pt idx="27">
                  <c:v>-</c:v>
                </c:pt>
              </c:strCache>
            </c:strRef>
          </c:cat>
          <c:val>
            <c:numRef>
              <c:f>T1!$B$2:$B$29</c:f>
              <c:numCache>
                <c:formatCode>0%</c:formatCode>
                <c:ptCount val="28"/>
                <c:pt idx="0">
                  <c:v>0</c:v>
                </c:pt>
                <c:pt idx="1">
                  <c:v>0</c:v>
                </c:pt>
                <c:pt idx="2">
                  <c:v>0</c:v>
                </c:pt>
                <c:pt idx="3">
                  <c:v>0</c:v>
                </c:pt>
                <c:pt idx="4">
                  <c:v>0</c:v>
                </c:pt>
                <c:pt idx="5">
                  <c:v>0</c:v>
                </c:pt>
                <c:pt idx="6">
                  <c:v>0</c:v>
                </c:pt>
                <c:pt idx="7">
                  <c:v>0</c:v>
                </c:pt>
                <c:pt idx="8">
                  <c:v>0</c:v>
                </c:pt>
                <c:pt idx="9">
                  <c:v>0</c:v>
                </c:pt>
                <c:pt idx="10">
                  <c:v>0</c:v>
                </c:pt>
                <c:pt idx="11">
                  <c:v>0</c:v>
                </c:pt>
                <c:pt idx="12">
                  <c:v>0.95</c:v>
                </c:pt>
                <c:pt idx="13">
                  <c:v>0.05</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numCache>
            </c:numRef>
          </c:val>
          <c:extLst>
            <c:ext xmlns:c16="http://schemas.microsoft.com/office/drawing/2014/chart" uri="{C3380CC4-5D6E-409C-BE32-E72D297353CC}">
              <c16:uniqueId val="{00000000-E7E9-449E-A47E-FD27F9BC697C}"/>
            </c:ext>
          </c:extLst>
        </c:ser>
        <c:dLbls>
          <c:showLegendKey val="0"/>
          <c:showVal val="0"/>
          <c:showCatName val="0"/>
          <c:showSerName val="0"/>
          <c:showPercent val="0"/>
          <c:showBubbleSize val="0"/>
        </c:dLbls>
        <c:gapWidth val="58"/>
        <c:axId val="4826"/>
        <c:axId val="497245"/>
      </c:barChart>
      <c:catAx>
        <c:axId val="4826"/>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497245"/>
        <c:crosses val="autoZero"/>
        <c:auto val="1"/>
        <c:lblAlgn val="ctr"/>
        <c:lblOffset val="100"/>
        <c:noMultiLvlLbl val="1"/>
      </c:catAx>
      <c:valAx>
        <c:axId val="497245"/>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4826"/>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bar"/>
        <c:grouping val="clustered"/>
        <c:varyColors val="0"/>
        <c:ser>
          <c:idx val="0"/>
          <c:order val="0"/>
          <c:tx>
            <c:strRef>
              <c:f>T1!$B$1</c:f>
              <c:strCache>
                <c:ptCount val="1"/>
                <c:pt idx="0">
                  <c:v>Kaikki vastaajat</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T1!$A$2:$A$4</c:f>
              <c:strCache>
                <c:ptCount val="3"/>
                <c:pt idx="0">
                  <c:v>32. Vanhempana minua kuunnellaan riittävästi päätöksistä ,jotka koskettavat lastamme</c:v>
                </c:pt>
                <c:pt idx="1">
                  <c:v>33. Ryhmämme pelisääntökeskustelut ovat olleet hyviä</c:v>
                </c:pt>
                <c:pt idx="2">
                  <c:v>34. Sovittuja pelisääntöjä on ryhmässä / joukkueessa noudatettu hyvin.</c:v>
                </c:pt>
              </c:strCache>
            </c:strRef>
          </c:cat>
          <c:val>
            <c:numRef>
              <c:f>T1!$B$2:$B$4</c:f>
              <c:numCache>
                <c:formatCode>General</c:formatCode>
                <c:ptCount val="3"/>
                <c:pt idx="0">
                  <c:v>3.84</c:v>
                </c:pt>
                <c:pt idx="1">
                  <c:v>3.7</c:v>
                </c:pt>
                <c:pt idx="2">
                  <c:v>3.25</c:v>
                </c:pt>
              </c:numCache>
            </c:numRef>
          </c:val>
          <c:extLst>
            <c:ext xmlns:c16="http://schemas.microsoft.com/office/drawing/2014/chart" uri="{C3380CC4-5D6E-409C-BE32-E72D297353CC}">
              <c16:uniqueId val="{00000000-07B0-4B76-AEEB-9B45EBD052A1}"/>
            </c:ext>
          </c:extLst>
        </c:ser>
        <c:dLbls>
          <c:showLegendKey val="0"/>
          <c:showVal val="0"/>
          <c:showCatName val="0"/>
          <c:showSerName val="0"/>
          <c:showPercent val="0"/>
          <c:showBubbleSize val="0"/>
        </c:dLbls>
        <c:gapWidth val="58"/>
        <c:axId val="350648"/>
        <c:axId val="41321"/>
      </c:barChart>
      <c:catAx>
        <c:axId val="350648"/>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41321"/>
        <c:crosses val="autoZero"/>
        <c:auto val="1"/>
        <c:lblAlgn val="ctr"/>
        <c:lblOffset val="100"/>
        <c:noMultiLvlLbl val="1"/>
      </c:catAx>
      <c:valAx>
        <c:axId val="41321"/>
        <c:scaling>
          <c:orientation val="minMax"/>
          <c:max val="5"/>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Arial"/>
              </a:defRPr>
            </a:pPr>
            <a:endParaRPr lang="fi-FI"/>
          </a:p>
        </c:txPr>
        <c:crossAx val="350648"/>
        <c:crosses val="autoZero"/>
        <c:crossBetween val="between"/>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col"/>
        <c:grouping val="clustered"/>
        <c:varyColors val="0"/>
        <c:ser>
          <c:idx val="0"/>
          <c:order val="0"/>
          <c:tx>
            <c:strRef>
              <c:f>T1!$B$1</c:f>
              <c:strCache>
                <c:ptCount val="1"/>
                <c:pt idx="0">
                  <c:v>Kaikki vastaajat</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T1!$A$2:$A$10</c:f>
              <c:strCache>
                <c:ptCount val="9"/>
                <c:pt idx="0">
                  <c:v>Ryhmän/joukkueen toiminta</c:v>
                </c:pt>
                <c:pt idx="1">
                  <c:v>Ohjaus ja valmennus</c:v>
                </c:pt>
                <c:pt idx="2">
                  <c:v>Harjoitukset ja kilpailut</c:v>
                </c:pt>
                <c:pt idx="3">
                  <c:v>Lapseni omat motiivit ja harjoittelu</c:v>
                </c:pt>
                <c:pt idx="4">
                  <c:v>Lapsen elämänrytmi</c:v>
                </c:pt>
                <c:pt idx="5">
                  <c:v>Urheiluharrastuksen kokonaiskulut</c:v>
                </c:pt>
                <c:pt idx="6">
                  <c:v>Tiedotus</c:v>
                </c:pt>
                <c:pt idx="7">
                  <c:v>Pelisäännöistä ja toimintatavoista sopiminen</c:v>
                </c:pt>
                <c:pt idx="8">
                  <c:v>KESKIARVO</c:v>
                </c:pt>
              </c:strCache>
            </c:strRef>
          </c:cat>
          <c:val>
            <c:numRef>
              <c:f>T1!$B$2:$B$10</c:f>
              <c:numCache>
                <c:formatCode>General</c:formatCode>
                <c:ptCount val="9"/>
                <c:pt idx="0">
                  <c:v>3.84</c:v>
                </c:pt>
                <c:pt idx="1">
                  <c:v>3.82</c:v>
                </c:pt>
                <c:pt idx="2">
                  <c:v>3.92</c:v>
                </c:pt>
                <c:pt idx="3">
                  <c:v>3.49</c:v>
                </c:pt>
                <c:pt idx="4">
                  <c:v>4.01</c:v>
                </c:pt>
                <c:pt idx="5">
                  <c:v>2.79</c:v>
                </c:pt>
                <c:pt idx="6">
                  <c:v>3.7</c:v>
                </c:pt>
                <c:pt idx="7">
                  <c:v>3.6</c:v>
                </c:pt>
                <c:pt idx="8">
                  <c:v>3.64</c:v>
                </c:pt>
              </c:numCache>
            </c:numRef>
          </c:val>
          <c:extLst>
            <c:ext xmlns:c16="http://schemas.microsoft.com/office/drawing/2014/chart" uri="{C3380CC4-5D6E-409C-BE32-E72D297353CC}">
              <c16:uniqueId val="{00000000-D9F3-4149-B6AC-CB024CA391E0}"/>
            </c:ext>
          </c:extLst>
        </c:ser>
        <c:dLbls>
          <c:showLegendKey val="0"/>
          <c:showVal val="0"/>
          <c:showCatName val="0"/>
          <c:showSerName val="0"/>
          <c:showPercent val="0"/>
          <c:showBubbleSize val="0"/>
        </c:dLbls>
        <c:gapWidth val="58"/>
        <c:axId val="940353"/>
        <c:axId val="331843"/>
      </c:barChart>
      <c:catAx>
        <c:axId val="940353"/>
        <c:scaling>
          <c:orientation val="minMax"/>
        </c:scaling>
        <c:delete val="0"/>
        <c:axPos val="b"/>
        <c:numFmt formatCode="General" sourceLinked="0"/>
        <c:majorTickMark val="none"/>
        <c:minorTickMark val="none"/>
        <c:tickLblPos val="nextTo"/>
        <c:txPr>
          <a:bodyPr rot="-2700000"/>
          <a:lstStyle/>
          <a:p>
            <a:pPr algn="l">
              <a:defRPr sz="1000" b="0" spc="100">
                <a:solidFill>
                  <a:srgbClr val="000000"/>
                </a:solidFill>
                <a:latin typeface="Arial"/>
              </a:defRPr>
            </a:pPr>
            <a:endParaRPr lang="fi-FI"/>
          </a:p>
        </c:txPr>
        <c:crossAx val="331843"/>
        <c:crosses val="autoZero"/>
        <c:auto val="1"/>
        <c:lblAlgn val="ctr"/>
        <c:lblOffset val="100"/>
        <c:noMultiLvlLbl val="1"/>
      </c:catAx>
      <c:valAx>
        <c:axId val="331843"/>
        <c:scaling>
          <c:orientation val="minMax"/>
          <c:max val="5"/>
          <c:min val="1"/>
        </c:scaling>
        <c:delete val="0"/>
        <c:axPos val="l"/>
        <c:majorGridlines>
          <c:spPr>
            <a:ln>
              <a:solidFill>
                <a:srgbClr val="4F81BD">
                  <a:alpha val="20000"/>
                </a:srgbClr>
              </a:solidFill>
            </a:ln>
          </c:spPr>
        </c:majorGridlines>
        <c:numFmt formatCode="General" sourceLinked="1"/>
        <c:majorTickMark val="none"/>
        <c:minorTickMark val="none"/>
        <c:tickLblPos val="nextTo"/>
        <c:spPr>
          <a:ln>
            <a:noFill/>
          </a:ln>
        </c:spPr>
        <c:txPr>
          <a:bodyPr/>
          <a:lstStyle/>
          <a:p>
            <a:pPr algn="l">
              <a:defRPr sz="1000" b="0" spc="100">
                <a:solidFill>
                  <a:srgbClr val="000000"/>
                </a:solidFill>
                <a:latin typeface="Arial"/>
              </a:defRPr>
            </a:pPr>
            <a:endParaRPr lang="fi-FI"/>
          </a:p>
        </c:txPr>
        <c:crossAx val="940353"/>
        <c:crosses val="autoZero"/>
        <c:crossBetween val="between"/>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col"/>
        <c:grouping val="clustered"/>
        <c:varyColors val="0"/>
        <c:ser>
          <c:idx val="0"/>
          <c:order val="0"/>
          <c:tx>
            <c:strRef>
              <c:f>T1!$B$1</c:f>
              <c:strCache>
                <c:ptCount val="1"/>
                <c:pt idx="0">
                  <c:v>Kaikki vastaajat</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T1!$A$2:$A$10</c:f>
              <c:strCache>
                <c:ptCount val="9"/>
                <c:pt idx="0">
                  <c:v>Lapsen elämänrytmi</c:v>
                </c:pt>
                <c:pt idx="1">
                  <c:v>Harjoitukset ja kilpailut</c:v>
                </c:pt>
                <c:pt idx="2">
                  <c:v>Ryhmän/joukkueen toiminta</c:v>
                </c:pt>
                <c:pt idx="3">
                  <c:v>Ohjaus ja valmennus</c:v>
                </c:pt>
                <c:pt idx="4">
                  <c:v>Tiedotus</c:v>
                </c:pt>
                <c:pt idx="5">
                  <c:v>Pelisäännöistä ja toimintatavoista sopiminen</c:v>
                </c:pt>
                <c:pt idx="6">
                  <c:v>Lapseni omat motiivit ja harjoittelu</c:v>
                </c:pt>
                <c:pt idx="7">
                  <c:v>Urheiluharrastuksen kokonaiskulut</c:v>
                </c:pt>
                <c:pt idx="8">
                  <c:v>KESKIARVO</c:v>
                </c:pt>
              </c:strCache>
            </c:strRef>
          </c:cat>
          <c:val>
            <c:numRef>
              <c:f>T1!$B$2:$B$10</c:f>
              <c:numCache>
                <c:formatCode>General</c:formatCode>
                <c:ptCount val="9"/>
                <c:pt idx="0">
                  <c:v>4.01</c:v>
                </c:pt>
                <c:pt idx="1">
                  <c:v>3.92</c:v>
                </c:pt>
                <c:pt idx="2">
                  <c:v>3.84</c:v>
                </c:pt>
                <c:pt idx="3">
                  <c:v>3.82</c:v>
                </c:pt>
                <c:pt idx="4">
                  <c:v>3.7</c:v>
                </c:pt>
                <c:pt idx="5">
                  <c:v>3.6</c:v>
                </c:pt>
                <c:pt idx="6">
                  <c:v>3.49</c:v>
                </c:pt>
                <c:pt idx="7">
                  <c:v>2.79</c:v>
                </c:pt>
                <c:pt idx="8">
                  <c:v>3.64</c:v>
                </c:pt>
              </c:numCache>
            </c:numRef>
          </c:val>
          <c:extLst>
            <c:ext xmlns:c16="http://schemas.microsoft.com/office/drawing/2014/chart" uri="{C3380CC4-5D6E-409C-BE32-E72D297353CC}">
              <c16:uniqueId val="{00000000-FB7B-4F6D-BEDD-C62ECA4B24FE}"/>
            </c:ext>
          </c:extLst>
        </c:ser>
        <c:dLbls>
          <c:showLegendKey val="0"/>
          <c:showVal val="0"/>
          <c:showCatName val="0"/>
          <c:showSerName val="0"/>
          <c:showPercent val="0"/>
          <c:showBubbleSize val="0"/>
        </c:dLbls>
        <c:gapWidth val="58"/>
        <c:axId val="431033"/>
        <c:axId val="310414"/>
      </c:barChart>
      <c:catAx>
        <c:axId val="431033"/>
        <c:scaling>
          <c:orientation val="minMax"/>
        </c:scaling>
        <c:delete val="0"/>
        <c:axPos val="b"/>
        <c:numFmt formatCode="General" sourceLinked="0"/>
        <c:majorTickMark val="none"/>
        <c:minorTickMark val="none"/>
        <c:tickLblPos val="nextTo"/>
        <c:txPr>
          <a:bodyPr rot="-2700000"/>
          <a:lstStyle/>
          <a:p>
            <a:pPr algn="l">
              <a:defRPr sz="1000" b="0" spc="100">
                <a:solidFill>
                  <a:srgbClr val="000000"/>
                </a:solidFill>
                <a:latin typeface="Arial"/>
              </a:defRPr>
            </a:pPr>
            <a:endParaRPr lang="fi-FI"/>
          </a:p>
        </c:txPr>
        <c:crossAx val="310414"/>
        <c:crosses val="autoZero"/>
        <c:auto val="1"/>
        <c:lblAlgn val="ctr"/>
        <c:lblOffset val="100"/>
        <c:noMultiLvlLbl val="1"/>
      </c:catAx>
      <c:valAx>
        <c:axId val="310414"/>
        <c:scaling>
          <c:orientation val="minMax"/>
          <c:max val="5"/>
          <c:min val="1"/>
        </c:scaling>
        <c:delete val="0"/>
        <c:axPos val="l"/>
        <c:majorGridlines>
          <c:spPr>
            <a:ln>
              <a:solidFill>
                <a:srgbClr val="4F81BD">
                  <a:alpha val="20000"/>
                </a:srgbClr>
              </a:solidFill>
            </a:ln>
          </c:spPr>
        </c:majorGridlines>
        <c:numFmt formatCode="General" sourceLinked="1"/>
        <c:majorTickMark val="none"/>
        <c:minorTickMark val="none"/>
        <c:tickLblPos val="nextTo"/>
        <c:spPr>
          <a:ln>
            <a:noFill/>
          </a:ln>
        </c:spPr>
        <c:txPr>
          <a:bodyPr/>
          <a:lstStyle/>
          <a:p>
            <a:pPr algn="l">
              <a:defRPr sz="1000" b="0" spc="100">
                <a:solidFill>
                  <a:srgbClr val="000000"/>
                </a:solidFill>
                <a:latin typeface="Arial"/>
              </a:defRPr>
            </a:pPr>
            <a:endParaRPr lang="fi-FI"/>
          </a:p>
        </c:txPr>
        <c:crossAx val="431033"/>
        <c:crosses val="autoZero"/>
        <c:crossBetween val="between"/>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col"/>
        <c:grouping val="clustered"/>
        <c:varyColors val="0"/>
        <c:ser>
          <c:idx val="0"/>
          <c:order val="0"/>
          <c:tx>
            <c:strRef>
              <c:f>T1!$B$1</c:f>
              <c:strCache>
                <c:ptCount val="1"/>
                <c:pt idx="0">
                  <c:v>Kaikki vastaajat (KA:3.84, Hajonta:0.59) (Vastauksia:19)</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1</c:v>
                </c:pt>
                <c:pt idx="1">
                  <c:v>2</c:v>
                </c:pt>
                <c:pt idx="2">
                  <c:v>3</c:v>
                </c:pt>
                <c:pt idx="3">
                  <c:v>4</c:v>
                </c:pt>
                <c:pt idx="4">
                  <c:v>5</c:v>
                </c:pt>
              </c:strCache>
            </c:strRef>
          </c:cat>
          <c:val>
            <c:numRef>
              <c:f>T1!$B$2:$B$6</c:f>
              <c:numCache>
                <c:formatCode>0%</c:formatCode>
                <c:ptCount val="5"/>
                <c:pt idx="0">
                  <c:v>0</c:v>
                </c:pt>
                <c:pt idx="1">
                  <c:v>0</c:v>
                </c:pt>
                <c:pt idx="2">
                  <c:v>0.26300000000000001</c:v>
                </c:pt>
                <c:pt idx="3">
                  <c:v>0.63200000000000001</c:v>
                </c:pt>
                <c:pt idx="4">
                  <c:v>0.105</c:v>
                </c:pt>
              </c:numCache>
            </c:numRef>
          </c:val>
          <c:extLst>
            <c:ext xmlns:c16="http://schemas.microsoft.com/office/drawing/2014/chart" uri="{C3380CC4-5D6E-409C-BE32-E72D297353CC}">
              <c16:uniqueId val="{00000000-3AE9-4F4E-908B-3961C2C37A32}"/>
            </c:ext>
          </c:extLst>
        </c:ser>
        <c:dLbls>
          <c:showLegendKey val="0"/>
          <c:showVal val="0"/>
          <c:showCatName val="0"/>
          <c:showSerName val="0"/>
          <c:showPercent val="0"/>
          <c:showBubbleSize val="0"/>
        </c:dLbls>
        <c:gapWidth val="58"/>
        <c:axId val="239267"/>
        <c:axId val="673222"/>
      </c:barChart>
      <c:catAx>
        <c:axId val="239267"/>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673222"/>
        <c:crosses val="autoZero"/>
        <c:auto val="1"/>
        <c:lblAlgn val="ctr"/>
        <c:lblOffset val="100"/>
        <c:noMultiLvlLbl val="1"/>
      </c:catAx>
      <c:valAx>
        <c:axId val="673222"/>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239267"/>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col"/>
        <c:grouping val="clustered"/>
        <c:varyColors val="0"/>
        <c:ser>
          <c:idx val="0"/>
          <c:order val="0"/>
          <c:tx>
            <c:strRef>
              <c:f>T1!$B$1</c:f>
              <c:strCache>
                <c:ptCount val="1"/>
                <c:pt idx="0">
                  <c:v>Kaikki vastaajat (KA:4.05, Hajonta:0.5) (Vastauksia:20)</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1</c:v>
                </c:pt>
                <c:pt idx="1">
                  <c:v>2</c:v>
                </c:pt>
                <c:pt idx="2">
                  <c:v>3</c:v>
                </c:pt>
                <c:pt idx="3">
                  <c:v>4</c:v>
                </c:pt>
                <c:pt idx="4">
                  <c:v>5</c:v>
                </c:pt>
              </c:strCache>
            </c:strRef>
          </c:cat>
          <c:val>
            <c:numRef>
              <c:f>T1!$B$2:$B$6</c:f>
              <c:numCache>
                <c:formatCode>0%</c:formatCode>
                <c:ptCount val="5"/>
                <c:pt idx="0">
                  <c:v>0</c:v>
                </c:pt>
                <c:pt idx="1">
                  <c:v>0</c:v>
                </c:pt>
                <c:pt idx="2">
                  <c:v>0.1</c:v>
                </c:pt>
                <c:pt idx="3">
                  <c:v>0.75</c:v>
                </c:pt>
                <c:pt idx="4">
                  <c:v>0.15</c:v>
                </c:pt>
              </c:numCache>
            </c:numRef>
          </c:val>
          <c:extLst>
            <c:ext xmlns:c16="http://schemas.microsoft.com/office/drawing/2014/chart" uri="{C3380CC4-5D6E-409C-BE32-E72D297353CC}">
              <c16:uniqueId val="{00000000-7C18-4454-B765-6EFF6829194D}"/>
            </c:ext>
          </c:extLst>
        </c:ser>
        <c:dLbls>
          <c:showLegendKey val="0"/>
          <c:showVal val="0"/>
          <c:showCatName val="0"/>
          <c:showSerName val="0"/>
          <c:showPercent val="0"/>
          <c:showBubbleSize val="0"/>
        </c:dLbls>
        <c:gapWidth val="58"/>
        <c:axId val="418951"/>
        <c:axId val="797469"/>
      </c:barChart>
      <c:catAx>
        <c:axId val="418951"/>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797469"/>
        <c:crosses val="autoZero"/>
        <c:auto val="1"/>
        <c:lblAlgn val="ctr"/>
        <c:lblOffset val="100"/>
        <c:noMultiLvlLbl val="1"/>
      </c:catAx>
      <c:valAx>
        <c:axId val="797469"/>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418951"/>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col"/>
        <c:grouping val="clustered"/>
        <c:varyColors val="0"/>
        <c:ser>
          <c:idx val="0"/>
          <c:order val="0"/>
          <c:tx>
            <c:strRef>
              <c:f>T1!$B$1</c:f>
              <c:strCache>
                <c:ptCount val="1"/>
                <c:pt idx="0">
                  <c:v>Kaikki vastaajat (KA:3.68, Hajonta:0.65) (Vastauksia:19)</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1</c:v>
                </c:pt>
                <c:pt idx="1">
                  <c:v>2</c:v>
                </c:pt>
                <c:pt idx="2">
                  <c:v>3</c:v>
                </c:pt>
                <c:pt idx="3">
                  <c:v>4</c:v>
                </c:pt>
                <c:pt idx="4">
                  <c:v>5</c:v>
                </c:pt>
              </c:strCache>
            </c:strRef>
          </c:cat>
          <c:val>
            <c:numRef>
              <c:f>T1!$B$2:$B$6</c:f>
              <c:numCache>
                <c:formatCode>0%</c:formatCode>
                <c:ptCount val="5"/>
                <c:pt idx="0">
                  <c:v>0</c:v>
                </c:pt>
                <c:pt idx="1">
                  <c:v>0</c:v>
                </c:pt>
                <c:pt idx="2">
                  <c:v>0.42099999999999999</c:v>
                </c:pt>
                <c:pt idx="3">
                  <c:v>0.47399999999999998</c:v>
                </c:pt>
                <c:pt idx="4">
                  <c:v>0.105</c:v>
                </c:pt>
              </c:numCache>
            </c:numRef>
          </c:val>
          <c:extLst>
            <c:ext xmlns:c16="http://schemas.microsoft.com/office/drawing/2014/chart" uri="{C3380CC4-5D6E-409C-BE32-E72D297353CC}">
              <c16:uniqueId val="{00000000-281E-4383-8A8F-E7F200396611}"/>
            </c:ext>
          </c:extLst>
        </c:ser>
        <c:dLbls>
          <c:showLegendKey val="0"/>
          <c:showVal val="0"/>
          <c:showCatName val="0"/>
          <c:showSerName val="0"/>
          <c:showPercent val="0"/>
          <c:showBubbleSize val="0"/>
        </c:dLbls>
        <c:gapWidth val="58"/>
        <c:axId val="131191"/>
        <c:axId val="51099"/>
      </c:barChart>
      <c:catAx>
        <c:axId val="131191"/>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51099"/>
        <c:crosses val="autoZero"/>
        <c:auto val="1"/>
        <c:lblAlgn val="ctr"/>
        <c:lblOffset val="100"/>
        <c:noMultiLvlLbl val="1"/>
      </c:catAx>
      <c:valAx>
        <c:axId val="51099"/>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131191"/>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col"/>
        <c:grouping val="clustered"/>
        <c:varyColors val="0"/>
        <c:ser>
          <c:idx val="0"/>
          <c:order val="0"/>
          <c:tx>
            <c:strRef>
              <c:f>T1!$B$1</c:f>
              <c:strCache>
                <c:ptCount val="1"/>
                <c:pt idx="0">
                  <c:v>Kaikki vastaajat (KA:3.85, Hajonta:0.65) (Vastauksia:20)</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1</c:v>
                </c:pt>
                <c:pt idx="1">
                  <c:v>2</c:v>
                </c:pt>
                <c:pt idx="2">
                  <c:v>3</c:v>
                </c:pt>
                <c:pt idx="3">
                  <c:v>4</c:v>
                </c:pt>
                <c:pt idx="4">
                  <c:v>5</c:v>
                </c:pt>
              </c:strCache>
            </c:strRef>
          </c:cat>
          <c:val>
            <c:numRef>
              <c:f>T1!$B$2:$B$6</c:f>
              <c:numCache>
                <c:formatCode>0%</c:formatCode>
                <c:ptCount val="5"/>
                <c:pt idx="0">
                  <c:v>0</c:v>
                </c:pt>
                <c:pt idx="1">
                  <c:v>0.05</c:v>
                </c:pt>
                <c:pt idx="2">
                  <c:v>0.15</c:v>
                </c:pt>
                <c:pt idx="3">
                  <c:v>0.7</c:v>
                </c:pt>
                <c:pt idx="4">
                  <c:v>0.1</c:v>
                </c:pt>
              </c:numCache>
            </c:numRef>
          </c:val>
          <c:extLst>
            <c:ext xmlns:c16="http://schemas.microsoft.com/office/drawing/2014/chart" uri="{C3380CC4-5D6E-409C-BE32-E72D297353CC}">
              <c16:uniqueId val="{00000000-1642-4673-B557-61C488B1EB25}"/>
            </c:ext>
          </c:extLst>
        </c:ser>
        <c:dLbls>
          <c:showLegendKey val="0"/>
          <c:showVal val="0"/>
          <c:showCatName val="0"/>
          <c:showSerName val="0"/>
          <c:showPercent val="0"/>
          <c:showBubbleSize val="0"/>
        </c:dLbls>
        <c:gapWidth val="58"/>
        <c:axId val="948421"/>
        <c:axId val="164387"/>
      </c:barChart>
      <c:catAx>
        <c:axId val="948421"/>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164387"/>
        <c:crosses val="autoZero"/>
        <c:auto val="1"/>
        <c:lblAlgn val="ctr"/>
        <c:lblOffset val="100"/>
        <c:noMultiLvlLbl val="1"/>
      </c:catAx>
      <c:valAx>
        <c:axId val="164387"/>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948421"/>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18"/>
  <c:chart>
    <c:autoTitleDeleted val="1"/>
    <c:plotArea>
      <c:layout/>
      <c:barChart>
        <c:barDir val="col"/>
        <c:grouping val="clustered"/>
        <c:varyColors val="0"/>
        <c:ser>
          <c:idx val="0"/>
          <c:order val="0"/>
          <c:tx>
            <c:strRef>
              <c:f>T1!$B$1</c:f>
              <c:strCache>
                <c:ptCount val="1"/>
                <c:pt idx="0">
                  <c:v>Kaikki vastaajat (KA:4.05, Hajonta:0.38) (Vastauksia:20)</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1</c:v>
                </c:pt>
                <c:pt idx="1">
                  <c:v>2</c:v>
                </c:pt>
                <c:pt idx="2">
                  <c:v>3</c:v>
                </c:pt>
                <c:pt idx="3">
                  <c:v>4</c:v>
                </c:pt>
                <c:pt idx="4">
                  <c:v>5</c:v>
                </c:pt>
              </c:strCache>
            </c:strRef>
          </c:cat>
          <c:val>
            <c:numRef>
              <c:f>T1!$B$2:$B$6</c:f>
              <c:numCache>
                <c:formatCode>0%</c:formatCode>
                <c:ptCount val="5"/>
                <c:pt idx="0">
                  <c:v>0</c:v>
                </c:pt>
                <c:pt idx="1">
                  <c:v>0</c:v>
                </c:pt>
                <c:pt idx="2">
                  <c:v>0.05</c:v>
                </c:pt>
                <c:pt idx="3">
                  <c:v>0.85</c:v>
                </c:pt>
                <c:pt idx="4">
                  <c:v>0.1</c:v>
                </c:pt>
              </c:numCache>
            </c:numRef>
          </c:val>
          <c:extLst>
            <c:ext xmlns:c16="http://schemas.microsoft.com/office/drawing/2014/chart" uri="{C3380CC4-5D6E-409C-BE32-E72D297353CC}">
              <c16:uniqueId val="{00000000-2F28-45C3-A3B3-0DA124A10DF6}"/>
            </c:ext>
          </c:extLst>
        </c:ser>
        <c:dLbls>
          <c:showLegendKey val="0"/>
          <c:showVal val="0"/>
          <c:showCatName val="0"/>
          <c:showSerName val="0"/>
          <c:showPercent val="0"/>
          <c:showBubbleSize val="0"/>
        </c:dLbls>
        <c:gapWidth val="58"/>
        <c:axId val="917218"/>
        <c:axId val="851570"/>
      </c:barChart>
      <c:catAx>
        <c:axId val="917218"/>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851570"/>
        <c:crosses val="autoZero"/>
        <c:auto val="1"/>
        <c:lblAlgn val="ctr"/>
        <c:lblOffset val="100"/>
        <c:noMultiLvlLbl val="1"/>
      </c:catAx>
      <c:valAx>
        <c:axId val="851570"/>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917218"/>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F11E765-1309-483C-AFBF-94DB7B3C30EC}" type="datetimeFigureOut">
              <a:rPr lang="fi-FI" smtClean="0"/>
              <a:pPr/>
              <a:t>16.4.2018</a:t>
            </a:fld>
            <a:endParaRPr lang="fi-FI"/>
          </a:p>
        </p:txBody>
      </p:sp>
      <p:sp>
        <p:nvSpPr>
          <p:cNvPr id="4" name="Alatunnisteen paikkamerk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07A97E8-5338-45F9-9231-60ED891F643E}" type="slidenum">
              <a:rPr lang="fi-FI" smtClean="0"/>
              <a:pPr/>
              <a:t>‹#›</a:t>
            </a:fld>
            <a:endParaRPr lang="fi-FI"/>
          </a:p>
        </p:txBody>
      </p:sp>
    </p:spTree>
    <p:extLst>
      <p:ext uri="{BB962C8B-B14F-4D97-AF65-F5344CB8AC3E}">
        <p14:creationId xmlns:p14="http://schemas.microsoft.com/office/powerpoint/2010/main" val="2994044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EC94F5-94A3-4F3E-BB9E-3D0EF9CB3F07}" type="datetimeFigureOut">
              <a:rPr lang="fi-FI" smtClean="0"/>
              <a:pPr/>
              <a:t>16.4.2018</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E8898C-9E1E-4ACD-A8BC-86A6DB1ADEFB}" type="slidenum">
              <a:rPr lang="fi-FI" smtClean="0"/>
              <a:pPr/>
              <a:t>‹#›</a:t>
            </a:fld>
            <a:endParaRPr lang="fi-FI"/>
          </a:p>
        </p:txBody>
      </p:sp>
    </p:spTree>
    <p:extLst>
      <p:ext uri="{BB962C8B-B14F-4D97-AF65-F5344CB8AC3E}">
        <p14:creationId xmlns:p14="http://schemas.microsoft.com/office/powerpoint/2010/main" val="1447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16.4.2018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1800000"/>
            <a:ext cx="8229600" cy="1143000"/>
          </a:xfrm>
          <a:prstGeom prst="rect">
            <a:avLst/>
          </a:prstGeom>
        </p:spPr>
        <p:txBody>
          <a:bodyPr vert="horz" lIns="91440" tIns="45720" rIns="91440" bIns="45720" rtlCol="0" anchor="ctr">
            <a:normAutofit/>
          </a:bodyPr>
          <a:lstStyle>
            <a:lvl1pPr>
              <a:defRPr/>
            </a:lvl1pPr>
          </a:lstStyle>
          <a:p>
            <a:endParaRPr lang="fi-FI" dirty="0"/>
          </a:p>
        </p:txBody>
      </p:sp>
      <p:sp>
        <p:nvSpPr>
          <p:cNvPr id="8" name="Text"/>
          <p:cNvSpPr>
            <a:spLocks noGrp="1"/>
          </p:cNvSpPr>
          <p:nvPr>
            <p:ph type="body" sz="quarter" idx="13"/>
          </p:nvPr>
        </p:nvSpPr>
        <p:spPr>
          <a:xfrm>
            <a:off x="457200" y="3059999"/>
            <a:ext cx="8229600" cy="1620000"/>
          </a:xfrm>
        </p:spPr>
        <p:txBody>
          <a:bodyPr/>
          <a:lstStyle/>
          <a:p>
            <a:pPr lvl="0"/>
            <a:endParaRPr lang="fi-FI" dirty="0"/>
          </a:p>
        </p:txBody>
      </p:sp>
    </p:spTree>
    <p:extLst>
      <p:ext uri="{BB962C8B-B14F-4D97-AF65-F5344CB8AC3E}">
        <p14:creationId xmlns:p14="http://schemas.microsoft.com/office/powerpoint/2010/main" val="3903050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16.4.2018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Tree>
    <p:extLst>
      <p:ext uri="{BB962C8B-B14F-4D97-AF65-F5344CB8AC3E}">
        <p14:creationId xmlns:p14="http://schemas.microsoft.com/office/powerpoint/2010/main" val="308482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rror">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16.4.2018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1800000"/>
            <a:ext cx="8229600" cy="2277072"/>
          </a:xfrm>
          <a:prstGeom prst="rect">
            <a:avLst/>
          </a:prstGeom>
        </p:spPr>
        <p:txBody>
          <a:bodyPr vert="horz" lIns="91440" tIns="45720" rIns="91440" bIns="45720" rtlCol="0" anchor="ctr">
            <a:normAutofit/>
          </a:bodyPr>
          <a:lstStyle>
            <a:lvl1pPr algn="ctr">
              <a:defRPr/>
            </a:lvl1pPr>
          </a:lstStyle>
          <a:p>
            <a:endParaRPr lang="fi-FI" dirty="0"/>
          </a:p>
        </p:txBody>
      </p:sp>
    </p:spTree>
    <p:extLst>
      <p:ext uri="{BB962C8B-B14F-4D97-AF65-F5344CB8AC3E}">
        <p14:creationId xmlns:p14="http://schemas.microsoft.com/office/powerpoint/2010/main" val="2363600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tistics">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16.4.2018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332656"/>
            <a:ext cx="8229600" cy="1143000"/>
          </a:xfrm>
        </p:spPr>
        <p:txBody>
          <a:bodyPr/>
          <a:lstStyle>
            <a:lvl1pPr algn="l">
              <a:defRPr/>
            </a:lvl1pPr>
          </a:lstStyle>
          <a:p>
            <a:endParaRPr lang="fi-FI" dirty="0"/>
          </a:p>
        </p:txBody>
      </p:sp>
      <p:sp>
        <p:nvSpPr>
          <p:cNvPr id="7" name="Content">
            <a:extLst>
              <a:ext uri="{FF2B5EF4-FFF2-40B4-BE49-F238E27FC236}">
                <a16:creationId xmlns:a16="http://schemas.microsoft.com/office/drawing/2014/main" id="{2B496EA9-79F7-422C-AFAF-5E6AB7A060C5}"/>
              </a:ext>
            </a:extLst>
          </p:cNvPr>
          <p:cNvSpPr>
            <a:spLocks noGrp="1"/>
          </p:cNvSpPr>
          <p:nvPr>
            <p:ph sz="quarter" idx="13"/>
          </p:nvPr>
        </p:nvSpPr>
        <p:spPr>
          <a:xfrm>
            <a:off x="457200" y="1557338"/>
            <a:ext cx="8229600" cy="4679974"/>
          </a:xfrm>
        </p:spPr>
        <p:txBody>
          <a:bodyPr/>
          <a:lstStyle>
            <a:lvl1pPr marL="457200" indent="-457200" algn="l">
              <a:buFont typeface="Arial" pitchFamily="34" charset="0"/>
              <a:buChar char="•"/>
              <a:defRPr/>
            </a:lvl1pPr>
            <a:lvl2pPr marL="457200" indent="0">
              <a:buNone/>
              <a:defRPr/>
            </a:lvl2pPr>
          </a:lstStyle>
          <a:p>
            <a:pPr lvl="0"/>
            <a:endParaRPr lang="fi-FI" dirty="0"/>
          </a:p>
        </p:txBody>
      </p:sp>
    </p:spTree>
    <p:extLst>
      <p:ext uri="{BB962C8B-B14F-4D97-AF65-F5344CB8AC3E}">
        <p14:creationId xmlns:p14="http://schemas.microsoft.com/office/powerpoint/2010/main" val="3646936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Tex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16.4.2018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332656"/>
            <a:ext cx="8229600" cy="1143000"/>
          </a:xfrm>
        </p:spPr>
        <p:txBody>
          <a:bodyPr/>
          <a:lstStyle>
            <a:lvl1pPr algn="l">
              <a:defRPr/>
            </a:lvl1pPr>
          </a:lstStyle>
          <a:p>
            <a:endParaRPr lang="fi-FI" dirty="0"/>
          </a:p>
        </p:txBody>
      </p:sp>
      <p:sp>
        <p:nvSpPr>
          <p:cNvPr id="8" name="Text"/>
          <p:cNvSpPr>
            <a:spLocks noGrp="1"/>
          </p:cNvSpPr>
          <p:nvPr>
            <p:ph type="body" sz="quarter" idx="13"/>
          </p:nvPr>
        </p:nvSpPr>
        <p:spPr>
          <a:xfrm>
            <a:off x="457200" y="1556792"/>
            <a:ext cx="8229600" cy="4680520"/>
          </a:xfrm>
        </p:spPr>
        <p:txBody>
          <a:bodyPr/>
          <a:lstStyle>
            <a:lvl1pPr algn="l">
              <a:defRPr/>
            </a:lvl1pPr>
          </a:lstStyle>
          <a:p>
            <a:pPr lvl="0"/>
            <a:endParaRPr lang="fi-FI" dirty="0"/>
          </a:p>
        </p:txBody>
      </p:sp>
    </p:spTree>
    <p:extLst>
      <p:ext uri="{BB962C8B-B14F-4D97-AF65-F5344CB8AC3E}">
        <p14:creationId xmlns:p14="http://schemas.microsoft.com/office/powerpoint/2010/main" val="2232470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lainTex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16.4.2018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7" name="Text"/>
          <p:cNvSpPr>
            <a:spLocks noGrp="1"/>
          </p:cNvSpPr>
          <p:nvPr>
            <p:ph type="body" sz="quarter" idx="13"/>
          </p:nvPr>
        </p:nvSpPr>
        <p:spPr>
          <a:xfrm>
            <a:off x="457200" y="728700"/>
            <a:ext cx="8229600" cy="5508612"/>
          </a:xfrm>
        </p:spPr>
        <p:txBody>
          <a:bodyPr/>
          <a:lstStyle>
            <a:lvl1pPr algn="l">
              <a:defRPr/>
            </a:lvl1pPr>
          </a:lstStyle>
          <a:p>
            <a:pPr lvl="0"/>
            <a:endParaRPr lang="fi-FI" dirty="0"/>
          </a:p>
        </p:txBody>
      </p:sp>
    </p:spTree>
    <p:extLst>
      <p:ext uri="{BB962C8B-B14F-4D97-AF65-F5344CB8AC3E}">
        <p14:creationId xmlns:p14="http://schemas.microsoft.com/office/powerpoint/2010/main" val="3646936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penText">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fld id="{94EB343E-EDD0-4501-988B-9A386F4E06D4}" type="datetimeFigureOut">
              <a:rPr lang="fi-FI" smtClean="0"/>
              <a:pPr/>
              <a:t>16.4.2018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3910BCE-C936-43E6-9B11-F3CC9EFD4B40}" type="slidenum">
              <a:rPr lang="fi-FI" smtClean="0"/>
              <a:pPr/>
              <a:t>‹#›</a:t>
            </a:fld>
            <a:endParaRPr lang="fi-FI"/>
          </a:p>
        </p:txBody>
      </p:sp>
      <p:sp>
        <p:nvSpPr>
          <p:cNvPr id="7" name="Title"/>
          <p:cNvSpPr>
            <a:spLocks noGrp="1"/>
          </p:cNvSpPr>
          <p:nvPr>
            <p:ph type="title"/>
          </p:nvPr>
        </p:nvSpPr>
        <p:spPr>
          <a:xfrm>
            <a:off x="457200" y="332656"/>
            <a:ext cx="8229600" cy="1143000"/>
          </a:xfrm>
        </p:spPr>
        <p:txBody>
          <a:bodyPr/>
          <a:lstStyle>
            <a:lvl1pPr algn="l">
              <a:defRPr/>
            </a:lvl1pPr>
          </a:lstStyle>
          <a:p>
            <a:endParaRPr lang="fi-FI" dirty="0"/>
          </a:p>
        </p:txBody>
      </p:sp>
      <p:sp>
        <p:nvSpPr>
          <p:cNvPr id="8" name="Content"/>
          <p:cNvSpPr>
            <a:spLocks noGrp="1"/>
          </p:cNvSpPr>
          <p:nvPr>
            <p:ph sz="quarter" idx="13"/>
          </p:nvPr>
        </p:nvSpPr>
        <p:spPr>
          <a:xfrm>
            <a:off x="457200" y="1557338"/>
            <a:ext cx="8229600" cy="4679974"/>
          </a:xfrm>
        </p:spPr>
        <p:txBody>
          <a:bodyPr/>
          <a:lstStyle>
            <a:lvl1pPr marL="457200" indent="-457200" algn="l">
              <a:buFont typeface="Arial" pitchFamily="34" charset="0"/>
              <a:buChar char="•"/>
              <a:defRPr/>
            </a:lvl1pPr>
            <a:lvl2pPr marL="457200" indent="0">
              <a:buNone/>
              <a:defRPr/>
            </a:lvl2pPr>
          </a:lstStyle>
          <a:p>
            <a:pPr lvl="0"/>
            <a:endParaRPr lang="fi-FI" dirty="0"/>
          </a:p>
        </p:txBody>
      </p:sp>
    </p:spTree>
    <p:extLst>
      <p:ext uri="{BB962C8B-B14F-4D97-AF65-F5344CB8AC3E}">
        <p14:creationId xmlns:p14="http://schemas.microsoft.com/office/powerpoint/2010/main" val="1496316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16.4.2018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332656"/>
            <a:ext cx="8229600" cy="720080"/>
          </a:xfrm>
        </p:spPr>
        <p:txBody>
          <a:bodyPr/>
          <a:lstStyle>
            <a:lvl1pPr algn="l">
              <a:defRPr/>
            </a:lvl1pPr>
          </a:lstStyle>
          <a:p>
            <a:endParaRPr lang="fi-FI" dirty="0"/>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pPr lvl="0"/>
            <a:endParaRPr lang="fi-FI" dirty="0"/>
          </a:p>
        </p:txBody>
      </p:sp>
      <p:sp>
        <p:nvSpPr>
          <p:cNvPr id="8" name="Chart"/>
          <p:cNvSpPr>
            <a:spLocks noGrp="1"/>
          </p:cNvSpPr>
          <p:nvPr>
            <p:ph type="chart" sz="quarter" idx="14" hasCustomPrompt="1"/>
          </p:nvPr>
        </p:nvSpPr>
        <p:spPr>
          <a:xfrm>
            <a:off x="457200" y="1773238"/>
            <a:ext cx="8229600" cy="4464050"/>
          </a:xfrm>
        </p:spPr>
        <p:txBody>
          <a:bodyPr/>
          <a:lstStyle>
            <a:lvl1pPr algn="l">
              <a:defRPr/>
            </a:lvl1pPr>
          </a:lstStyle>
          <a:p>
            <a:r>
              <a:rPr lang="en-US" dirty="0"/>
              <a:t> </a:t>
            </a:r>
            <a:endParaRPr lang="fi-FI" dirty="0"/>
          </a:p>
        </p:txBody>
      </p:sp>
    </p:spTree>
    <p:extLst>
      <p:ext uri="{BB962C8B-B14F-4D97-AF65-F5344CB8AC3E}">
        <p14:creationId xmlns:p14="http://schemas.microsoft.com/office/powerpoint/2010/main" val="2613744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16.4.2018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3780000"/>
            <a:ext cx="8229600" cy="1143000"/>
          </a:xfrm>
        </p:spPr>
        <p:txBody>
          <a:bodyPr/>
          <a:lstStyle>
            <a:lvl1pPr>
              <a:defRPr baseline="0"/>
            </a:lvl1pPr>
          </a:lstStyle>
          <a:p>
            <a:endParaRPr lang="fi-FI" dirty="0"/>
          </a:p>
        </p:txBody>
      </p:sp>
      <p:sp>
        <p:nvSpPr>
          <p:cNvPr id="8" name="Text"/>
          <p:cNvSpPr>
            <a:spLocks noGrp="1"/>
          </p:cNvSpPr>
          <p:nvPr>
            <p:ph type="body" sz="quarter" idx="13" hasCustomPrompt="1"/>
          </p:nvPr>
        </p:nvSpPr>
        <p:spPr>
          <a:xfrm>
            <a:off x="457200" y="5013176"/>
            <a:ext cx="8229600" cy="720725"/>
          </a:xfrm>
        </p:spPr>
        <p:txBody>
          <a:bodyPr/>
          <a:lstStyle>
            <a:lvl1pPr marL="0" indent="0" algn="r">
              <a:buNone/>
              <a:defRPr/>
            </a:lvl1pPr>
          </a:lstStyle>
          <a:p>
            <a:pPr lvl="0"/>
            <a:r>
              <a:rPr lang="en-US" dirty="0"/>
              <a:t> </a:t>
            </a:r>
            <a:endParaRPr lang="fi-FI" dirty="0"/>
          </a:p>
        </p:txBody>
      </p:sp>
    </p:spTree>
    <p:extLst>
      <p:ext uri="{BB962C8B-B14F-4D97-AF65-F5344CB8AC3E}">
        <p14:creationId xmlns:p14="http://schemas.microsoft.com/office/powerpoint/2010/main" val="972518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lainChar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16.4.2018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7" name="Chart"/>
          <p:cNvSpPr>
            <a:spLocks noGrp="1"/>
          </p:cNvSpPr>
          <p:nvPr>
            <p:ph type="chart" sz="quarter" idx="13"/>
          </p:nvPr>
        </p:nvSpPr>
        <p:spPr>
          <a:xfrm>
            <a:off x="457200" y="457200"/>
            <a:ext cx="8229600" cy="5780112"/>
          </a:xfrm>
        </p:spPr>
        <p:txBody>
          <a:bodyPr/>
          <a:lstStyle/>
          <a:p>
            <a:endParaRPr lang="fi-FI"/>
          </a:p>
        </p:txBody>
      </p:sp>
    </p:spTree>
    <p:extLst>
      <p:ext uri="{BB962C8B-B14F-4D97-AF65-F5344CB8AC3E}">
        <p14:creationId xmlns:p14="http://schemas.microsoft.com/office/powerpoint/2010/main" val="2812192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16.4.2018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8" name="Table"/>
          <p:cNvSpPr>
            <a:spLocks noGrp="1"/>
          </p:cNvSpPr>
          <p:nvPr>
            <p:ph type="tbl" sz="quarter" idx="13"/>
          </p:nvPr>
        </p:nvSpPr>
        <p:spPr>
          <a:xfrm>
            <a:off x="457200" y="1772816"/>
            <a:ext cx="8229600" cy="4464496"/>
          </a:xfrm>
        </p:spPr>
        <p:txBody>
          <a:bodyPr/>
          <a:lstStyle/>
          <a:p>
            <a:endParaRPr lang="fi-FI"/>
          </a:p>
        </p:txBody>
      </p:sp>
      <p:sp>
        <p:nvSpPr>
          <p:cNvPr id="7" name="Title"/>
          <p:cNvSpPr>
            <a:spLocks noGrp="1"/>
          </p:cNvSpPr>
          <p:nvPr>
            <p:ph type="title"/>
          </p:nvPr>
        </p:nvSpPr>
        <p:spPr>
          <a:xfrm>
            <a:off x="457200" y="332656"/>
            <a:ext cx="8229600" cy="720080"/>
          </a:xfrm>
        </p:spPr>
        <p:txBody>
          <a:bodyPr/>
          <a:lstStyle>
            <a:lvl1pPr algn="l">
              <a:defRPr/>
            </a:lvl1pPr>
          </a:lstStyle>
          <a:p>
            <a:endParaRPr lang="fi-FI" dirty="0"/>
          </a:p>
        </p:txBody>
      </p:sp>
      <p:sp>
        <p:nvSpPr>
          <p:cNvPr id="9" name="Text"/>
          <p:cNvSpPr>
            <a:spLocks noGrp="1"/>
          </p:cNvSpPr>
          <p:nvPr>
            <p:ph type="body" sz="quarter" idx="14"/>
          </p:nvPr>
        </p:nvSpPr>
        <p:spPr>
          <a:xfrm>
            <a:off x="457200" y="1125537"/>
            <a:ext cx="8229600" cy="540000"/>
          </a:xfrm>
        </p:spPr>
        <p:txBody>
          <a:bodyPr/>
          <a:lstStyle>
            <a:lvl1pPr marL="0" indent="0" algn="l">
              <a:buNone/>
              <a:defRPr baseline="0"/>
            </a:lvl1pPr>
          </a:lstStyle>
          <a:p>
            <a:pPr lvl="0"/>
            <a:endParaRPr lang="fi-FI" dirty="0"/>
          </a:p>
        </p:txBody>
      </p:sp>
    </p:spTree>
    <p:extLst>
      <p:ext uri="{BB962C8B-B14F-4D97-AF65-F5344CB8AC3E}">
        <p14:creationId xmlns:p14="http://schemas.microsoft.com/office/powerpoint/2010/main" val="2845767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cNvSpPr>
            <a:spLocks noGrp="1"/>
          </p:cNvSpPr>
          <p:nvPr>
            <p:ph type="title"/>
          </p:nvPr>
        </p:nvSpPr>
        <p:spPr>
          <a:xfrm>
            <a:off x="457200" y="1800000"/>
            <a:ext cx="8229600" cy="1143000"/>
          </a:xfrm>
          <a:prstGeom prst="rect">
            <a:avLst/>
          </a:prstGeom>
        </p:spPr>
        <p:txBody>
          <a:bodyPr vert="horz" lIns="91440" tIns="45720" rIns="91440" bIns="45720" rtlCol="0" anchor="ctr">
            <a:normAutofit/>
          </a:bodyPr>
          <a:lstStyle/>
          <a:p>
            <a:endParaRPr lang="fi-FI" dirty="0"/>
          </a:p>
        </p:txBody>
      </p:sp>
      <p:sp>
        <p:nvSpPr>
          <p:cNvPr id="3" name="Text"/>
          <p:cNvSpPr>
            <a:spLocks noGrp="1"/>
          </p:cNvSpPr>
          <p:nvPr>
            <p:ph type="body" idx="1"/>
          </p:nvPr>
        </p:nvSpPr>
        <p:spPr>
          <a:xfrm>
            <a:off x="457200" y="3060000"/>
            <a:ext cx="8229600" cy="1620000"/>
          </a:xfrm>
          <a:prstGeom prst="rect">
            <a:avLst/>
          </a:prstGeom>
        </p:spPr>
        <p:txBody>
          <a:bodyPr vert="horz" lIns="91440" tIns="45720" rIns="91440" bIns="45720" rtlCol="0">
            <a:normAutofit/>
          </a:bodyPr>
          <a:lstStyle/>
          <a:p>
            <a:pPr lvl="0"/>
            <a:r>
              <a:rPr lang="en-US" dirty="0"/>
              <a:t> </a:t>
            </a:r>
            <a:endParaRPr lang="fi-FI" dirty="0"/>
          </a:p>
        </p:txBody>
      </p:sp>
      <p:sp>
        <p:nvSpPr>
          <p:cNvPr id="4" name="Date"/>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B343E-EDD0-4501-988B-9A386F4E06D4}" type="datetimeFigureOut">
              <a:rPr lang="fi-FI" smtClean="0"/>
              <a:pPr/>
              <a:t>16.4.2018</a:t>
            </a:fld>
            <a:endParaRPr lang="fi-FI"/>
          </a:p>
        </p:txBody>
      </p:sp>
      <p:sp>
        <p:nvSpPr>
          <p:cNvPr id="5" name="Foote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10BCE-C936-43E6-9B11-F3CC9EFD4B40}" type="slidenum">
              <a:rPr lang="fi-FI" smtClean="0"/>
              <a:pPr/>
              <a:t>‹#›</a:t>
            </a:fld>
            <a:endParaRPr lang="fi-FI"/>
          </a:p>
        </p:txBody>
      </p:sp>
    </p:spTree>
    <p:extLst>
      <p:ext uri="{BB962C8B-B14F-4D97-AF65-F5344CB8AC3E}">
        <p14:creationId xmlns:p14="http://schemas.microsoft.com/office/powerpoint/2010/main" val="660952264"/>
      </p:ext>
    </p:extLst>
  </p:cSld>
  <p:clrMap bg1="lt1" tx1="dk1" bg2="lt2" tx2="dk2" accent1="accent1" accent2="accent2" accent3="accent3" accent4="accent4" accent5="accent5" accent6="accent6" hlink="hlink" folHlink="folHlink"/>
  <p:sldLayoutIdLst>
    <p:sldLayoutId id="2147483658" r:id="rId1"/>
    <p:sldLayoutId id="2147483654" r:id="rId2"/>
    <p:sldLayoutId id="2147483661" r:id="rId3"/>
    <p:sldLayoutId id="2147483660" r:id="rId4"/>
    <p:sldLayoutId id="2147483651" r:id="rId5"/>
    <p:sldLayoutId id="2147483657" r:id="rId6"/>
    <p:sldLayoutId id="2147483652" r:id="rId7"/>
    <p:sldLayoutId id="2147483655" r:id="rId8"/>
    <p:sldLayoutId id="2147483656" r:id="rId9"/>
    <p:sldLayoutId id="2147483659" r:id="rId10"/>
    <p:sldLayoutId id="2147483653" r:id="rId11"/>
  </p:sldLayoutIdLst>
  <p:txStyles>
    <p:titleStyle>
      <a:lvl1pPr algn="r" defTabSz="914400" rtl="0" eaLnBrk="1" latinLnBrk="0" hangingPunct="1">
        <a:spcBef>
          <a:spcPct val="0"/>
        </a:spcBef>
        <a:buNone/>
        <a:defRPr sz="4400" kern="1200">
          <a:solidFill>
            <a:schemeClr val="tx1"/>
          </a:solidFill>
          <a:latin typeface="+mj-lt"/>
          <a:ea typeface="+mj-ea"/>
          <a:cs typeface="+mj-cs"/>
        </a:defRPr>
      </a:lvl1pPr>
    </p:titleStyle>
    <p:bodyStyle>
      <a:lvl1pPr marL="0" indent="0" algn="r" defTabSz="914400" rtl="0" eaLnBrk="1" latinLnBrk="0" hangingPunct="1">
        <a:spcBef>
          <a:spcPct val="20000"/>
        </a:spcBef>
        <a:buFont typeface="Arial" pitchFamily="34" charset="0"/>
        <a:buNone/>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chart" Target="../charts/chart4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chart" Target="../charts/chart42.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1800000"/>
            <a:ext cx="8229600" cy="1143000"/>
          </a:xfrm>
          <a:prstGeom prst="rect">
            <a:avLst/>
          </a:prstGeom>
        </p:spPr>
        <p:txBody>
          <a:bodyPr vert="horz" lIns="91440" tIns="45720" rIns="91440" bIns="45720" rtlCol="0" anchor="ctr">
            <a:normAutofit/>
          </a:bodyPr>
          <a:lstStyle>
            <a:lvl1pPr>
              <a:defRPr/>
            </a:lvl1pPr>
          </a:lstStyle>
          <a:p>
            <a:pPr algn="r"/>
            <a:r>
              <a:rPr lang="en-US" sz="2400" b="1">
                <a:solidFill>
                  <a:srgbClr val="000000"/>
                </a:solidFill>
                <a:latin typeface="Arial"/>
              </a:rPr>
              <a:t>110. Palautekysely vanhemmille</a:t>
            </a:r>
          </a:p>
        </p:txBody>
      </p:sp>
      <p:sp>
        <p:nvSpPr>
          <p:cNvPr id="8" name="Text"/>
          <p:cNvSpPr>
            <a:spLocks noGrp="1"/>
          </p:cNvSpPr>
          <p:nvPr>
            <p:ph type="body" sz="quarter" idx="13"/>
          </p:nvPr>
        </p:nvSpPr>
        <p:spPr>
          <a:xfrm>
            <a:off x="457200" y="3059999"/>
            <a:ext cx="8229600" cy="1620000"/>
          </a:xfrm>
        </p:spPr>
        <p:txBody>
          <a:bodyPr>
            <a:normAutofit/>
          </a:bodyPr>
          <a:lstStyle/>
          <a:p>
            <a:pPr algn="r"/>
            <a:r>
              <a:rPr lang="en-US" sz="1200" b="0">
                <a:solidFill>
                  <a:srgbClr val="000000"/>
                </a:solidFill>
                <a:latin typeface="Arial"/>
              </a:rPr>
              <a:t>4/16/18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1">
                <a:solidFill>
                  <a:srgbClr val="000000"/>
                </a:solidFill>
                <a:latin typeface="Arial"/>
              </a:rPr>
              <a:t>Palautekysely urheilevan lapsen vanhemmalle</a:t>
            </a:r>
          </a:p>
          <a:p>
            <a:r>
              <a:rPr lang="en-US" sz="1600" b="1">
                <a:solidFill>
                  <a:srgbClr val="000000"/>
                </a:solidFill>
                <a:latin typeface="Arial"/>
              </a:rPr>
              <a:t>7. Olen tyytyväinen lapseni ryhmän / joukkueen toimintaan kokonaisuutena</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0">
                <a:solidFill>
                  <a:srgbClr val="000000"/>
                </a:solidFill>
                <a:latin typeface="Arial"/>
              </a:rPr>
              <a:t>(1 = Täysin eri mieltä, 5 = Täysin samaa mieltä)</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1">
                <a:solidFill>
                  <a:srgbClr val="000000"/>
                </a:solidFill>
                <a:latin typeface="Arial"/>
              </a:rPr>
              <a:t>Palautekysely urheilevan lapsen vanhemmalle</a:t>
            </a:r>
          </a:p>
          <a:p>
            <a:r>
              <a:rPr lang="en-US" sz="1600" b="1">
                <a:solidFill>
                  <a:srgbClr val="000000"/>
                </a:solidFill>
                <a:latin typeface="Arial"/>
              </a:rPr>
              <a:t>8. Lapseni ohjaajat ja valmentajat hoitavat tehtävänsä hyvin</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0">
                <a:solidFill>
                  <a:srgbClr val="000000"/>
                </a:solidFill>
                <a:latin typeface="Arial"/>
              </a:rPr>
              <a:t>(1 = Täysin eri mieltä, 5 = Täysin samaa mieltä)</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1">
                <a:solidFill>
                  <a:srgbClr val="000000"/>
                </a:solidFill>
                <a:latin typeface="Arial"/>
              </a:rPr>
              <a:t>Palautekysely urheilevan lapsen vanhemmalle</a:t>
            </a:r>
          </a:p>
          <a:p>
            <a:r>
              <a:rPr lang="en-US" sz="1600" b="1">
                <a:solidFill>
                  <a:srgbClr val="000000"/>
                </a:solidFill>
                <a:latin typeface="Arial"/>
              </a:rPr>
              <a:t>9. Lapseni ohjaajat ja valmentajat kannustavat lapsia kilpailutilanteissa hyvin</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0">
                <a:solidFill>
                  <a:srgbClr val="000000"/>
                </a:solidFill>
                <a:latin typeface="Arial"/>
              </a:rPr>
              <a:t>(1 = Täysin eri mieltä, 5 = Täysin samaa mieltä)</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1">
                <a:solidFill>
                  <a:srgbClr val="000000"/>
                </a:solidFill>
                <a:latin typeface="Arial"/>
              </a:rPr>
              <a:t>Palautekysely urheilevan lapsen vanhemmalle</a:t>
            </a:r>
          </a:p>
          <a:p>
            <a:r>
              <a:rPr lang="en-US" sz="1600" b="1">
                <a:solidFill>
                  <a:srgbClr val="000000"/>
                </a:solidFill>
                <a:latin typeface="Arial"/>
              </a:rPr>
              <a:t>10. Lapseni saama valmennus / ohjaus on laadukasta</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0">
                <a:solidFill>
                  <a:srgbClr val="000000"/>
                </a:solidFill>
                <a:latin typeface="Arial"/>
              </a:rPr>
              <a:t>(1 = Täysin eri mieltä, 5 = Täysin samaa mieltä)</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1">
                <a:solidFill>
                  <a:srgbClr val="000000"/>
                </a:solidFill>
                <a:latin typeface="Arial"/>
              </a:rPr>
              <a:t>Palautekysely urheilevan lapsen vanhemmalle</a:t>
            </a:r>
          </a:p>
          <a:p>
            <a:r>
              <a:rPr lang="en-US" sz="1600" b="1">
                <a:solidFill>
                  <a:srgbClr val="000000"/>
                </a:solidFill>
                <a:latin typeface="Arial"/>
              </a:rPr>
              <a:t>11. Ohjaajat ja valmentajat osaavat toimia hyvin lasten kanssa</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0">
                <a:solidFill>
                  <a:srgbClr val="000000"/>
                </a:solidFill>
                <a:latin typeface="Arial"/>
              </a:rPr>
              <a:t>(1 = Täysin eri mieltä, 5 = Täysin samaa mieltä)</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fontScale="90624" lnSpcReduction="20000"/>
          </a:bodyPr>
          <a:lstStyle>
            <a:lvl1pPr algn="l">
              <a:defRPr/>
            </a:lvl1pPr>
          </a:lstStyle>
          <a:p>
            <a:r>
              <a:rPr lang="en-US" sz="2400" b="1">
                <a:solidFill>
                  <a:srgbClr val="000000"/>
                </a:solidFill>
                <a:latin typeface="Arial"/>
              </a:rPr>
              <a:t>Palautekysely urheilevan lapsen vanhemmalle</a:t>
            </a:r>
          </a:p>
          <a:p>
            <a:r>
              <a:rPr lang="en-US" sz="1600" b="1">
                <a:solidFill>
                  <a:srgbClr val="000000"/>
                </a:solidFill>
                <a:latin typeface="Arial"/>
              </a:rPr>
              <a:t>12. Lapseni  ohjaajat ja valmentajat ottavat ryhmän kaikki lapset riittävästi huomioon</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0">
                <a:solidFill>
                  <a:srgbClr val="000000"/>
                </a:solidFill>
                <a:latin typeface="Arial"/>
              </a:rPr>
              <a:t>(1 = Täysin eri mieltä, 5 = Täysin samaa mieltä)</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1">
                <a:solidFill>
                  <a:srgbClr val="000000"/>
                </a:solidFill>
                <a:latin typeface="Arial"/>
              </a:rPr>
              <a:t>Palautekysely urheilevan lapsen vanhemmalle</a:t>
            </a:r>
          </a:p>
          <a:p>
            <a:r>
              <a:rPr lang="en-US" sz="1600" b="1">
                <a:solidFill>
                  <a:srgbClr val="000000"/>
                </a:solidFill>
                <a:latin typeface="Arial"/>
              </a:rPr>
              <a:t>13. Lapseni  harjoitusmäärät ovat sopivia</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0">
                <a:solidFill>
                  <a:srgbClr val="000000"/>
                </a:solidFill>
                <a:latin typeface="Arial"/>
              </a:rPr>
              <a:t>(1 = Täysin eri mieltä, 5 = Täysin samaa mieltä)</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1">
                <a:solidFill>
                  <a:srgbClr val="000000"/>
                </a:solidFill>
                <a:latin typeface="Arial"/>
              </a:rPr>
              <a:t>Palautekysely urheilevan lapsen vanhemmalle</a:t>
            </a:r>
          </a:p>
          <a:p>
            <a:r>
              <a:rPr lang="en-US" sz="1600" b="1">
                <a:solidFill>
                  <a:srgbClr val="000000"/>
                </a:solidFill>
                <a:latin typeface="Arial"/>
              </a:rPr>
              <a:t>14. Lapsellani on kilpailu-/ ja ottelutapahtumia sopivasti</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0">
                <a:solidFill>
                  <a:srgbClr val="000000"/>
                </a:solidFill>
                <a:latin typeface="Arial"/>
              </a:rPr>
              <a:t>(1 = Täysin eri mieltä, 5 = Täysin samaa mieltä)</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fontScale="87090" lnSpcReduction="20000"/>
          </a:bodyPr>
          <a:lstStyle>
            <a:lvl1pPr algn="l">
              <a:defRPr/>
            </a:lvl1pPr>
          </a:lstStyle>
          <a:p>
            <a:r>
              <a:rPr lang="en-US" sz="2400" b="1">
                <a:solidFill>
                  <a:srgbClr val="000000"/>
                </a:solidFill>
                <a:latin typeface="Arial"/>
              </a:rPr>
              <a:t>Palautekysely urheilevan lapsen vanhemmalle</a:t>
            </a:r>
          </a:p>
          <a:p>
            <a:r>
              <a:rPr lang="en-US" sz="1600" b="1">
                <a:solidFill>
                  <a:srgbClr val="000000"/>
                </a:solidFill>
                <a:latin typeface="Arial"/>
              </a:rPr>
              <a:t>15. Olen tyytyväinen lapseni mahdollisuuksiin osallistua / saada peliaikaa otteluissa/ kilpailuissa/ näytöksissä.</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0">
                <a:solidFill>
                  <a:srgbClr val="000000"/>
                </a:solidFill>
                <a:latin typeface="Arial"/>
              </a:rPr>
              <a:t>(1 = Täysin eri mieltä, 5 = Täysin samaa mieltä)</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1">
                <a:solidFill>
                  <a:srgbClr val="000000"/>
                </a:solidFill>
                <a:latin typeface="Arial"/>
              </a:rPr>
              <a:t>Palautekysely urheilevan lapsen vanhemmalle</a:t>
            </a:r>
          </a:p>
          <a:p>
            <a:r>
              <a:rPr lang="en-US" sz="1600" b="1">
                <a:solidFill>
                  <a:srgbClr val="000000"/>
                </a:solidFill>
                <a:latin typeface="Arial"/>
              </a:rPr>
              <a:t>16. Lapseni harjoitukset ovat monipuolisia</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0">
                <a:solidFill>
                  <a:srgbClr val="000000"/>
                </a:solidFill>
                <a:latin typeface="Arial"/>
              </a:rPr>
              <a:t>(1 = Täysin eri mieltä, 5 = Täysin samaa mieltä)</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1">
                <a:solidFill>
                  <a:srgbClr val="000000"/>
                </a:solidFill>
                <a:latin typeface="Arial"/>
              </a:rPr>
              <a:t>Palautekysely urheilevan lapsen vanhemmalle</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0">
                <a:solidFill>
                  <a:srgbClr val="000000"/>
                </a:solidFill>
                <a:latin typeface="Arial"/>
              </a:rPr>
              <a:t>1. Laji?</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1">
                <a:solidFill>
                  <a:srgbClr val="000000"/>
                </a:solidFill>
                <a:latin typeface="Arial"/>
              </a:rPr>
              <a:t>17. Lapseni muihin harrastuksiin suhtaudutaan positiivisesti</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0">
                <a:solidFill>
                  <a:srgbClr val="000000"/>
                </a:solidFill>
                <a:latin typeface="Arial"/>
              </a:rPr>
              <a:t>(1 = Täysin eri mieltä, 5 = Täysin samaa mieltä)</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1">
                <a:solidFill>
                  <a:srgbClr val="000000"/>
                </a:solidFill>
                <a:latin typeface="Arial"/>
              </a:rPr>
              <a:t>18. Lapsi lähtee yleensä innostuneesti harjoituksiin</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0">
                <a:solidFill>
                  <a:srgbClr val="000000"/>
                </a:solidFill>
                <a:latin typeface="Arial"/>
              </a:rPr>
              <a:t>(1 = Täysin eri mieltä, 5 = Täysin samaa mieltä)</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1">
                <a:solidFill>
                  <a:srgbClr val="000000"/>
                </a:solidFill>
                <a:latin typeface="Arial"/>
              </a:rPr>
              <a:t>19. Lapsi palaa harjoituksista kotiin innoissaan kokemastaan</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0">
                <a:solidFill>
                  <a:srgbClr val="000000"/>
                </a:solidFill>
                <a:latin typeface="Arial"/>
              </a:rPr>
              <a:t>(1 = Täysin eri mieltä, 5 = Täysin samaa mieltä)</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1">
                <a:solidFill>
                  <a:srgbClr val="000000"/>
                </a:solidFill>
                <a:latin typeface="Arial"/>
              </a:rPr>
              <a:t>20. Lapsi haluaa osallistua mielellään kilpailuihin / otteluihin / näytöksiin</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0">
                <a:solidFill>
                  <a:srgbClr val="000000"/>
                </a:solidFill>
                <a:latin typeface="Arial"/>
              </a:rPr>
              <a:t>(1 = Täysin eri mieltä, 5 = Täysin samaa mieltä)</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1">
                <a:solidFill>
                  <a:srgbClr val="000000"/>
                </a:solidFill>
                <a:latin typeface="Arial"/>
              </a:rPr>
              <a:t>21. Lapsi viihtyy omassa harjoitusryhmässä</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0">
                <a:solidFill>
                  <a:srgbClr val="000000"/>
                </a:solidFill>
                <a:latin typeface="Arial"/>
              </a:rPr>
              <a:t>(1 = Täysin eri mieltä, 5 = Täysin samaa mieltä)</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1">
                <a:solidFill>
                  <a:srgbClr val="000000"/>
                </a:solidFill>
                <a:latin typeface="Arial"/>
              </a:rPr>
              <a:t>22. Lapsi harjoittelee omaa lajia myös omatoimisesti</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0">
                <a:solidFill>
                  <a:srgbClr val="000000"/>
                </a:solidFill>
                <a:latin typeface="Arial"/>
              </a:rPr>
              <a:t>(1 = Täysin eri mieltä, 5 = Täysin samaa mieltä)</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1">
                <a:solidFill>
                  <a:srgbClr val="000000"/>
                </a:solidFill>
                <a:latin typeface="Arial"/>
              </a:rPr>
              <a:t>23. Lapsi harrastaa oman lajin lisäksi viikoittain myös muita lajeja</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0">
                <a:solidFill>
                  <a:srgbClr val="000000"/>
                </a:solidFill>
                <a:latin typeface="Arial"/>
              </a:rPr>
              <a:t>(1 = Täysin eri mieltä, 5 = Täysin samaa mieltä)</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0">
                <a:solidFill>
                  <a:srgbClr val="000000"/>
                </a:solidFill>
                <a:latin typeface="Arial"/>
              </a:rPr>
              <a:t>24. Lapseni liikkumisen viikoittainen kokonaismäärä on?(sisältää kaiken liikkumisen: koulumatkat, liikuntatunnit, harjoitukset, pihaliikunnan...)</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1">
                <a:solidFill>
                  <a:srgbClr val="000000"/>
                </a:solidFill>
                <a:latin typeface="Arial"/>
              </a:rPr>
              <a:t>25. Nukkuu riittävästi (alle 7 v. 10-13 h, 7-12 v. 9-11 h, yli 12 v. 8-9 h)</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0">
                <a:solidFill>
                  <a:srgbClr val="000000"/>
                </a:solidFill>
                <a:latin typeface="Arial"/>
              </a:rPr>
              <a:t>(1 = Täysin eri mieltä, 5 = Täysin samaa mieltä)</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1">
                <a:solidFill>
                  <a:srgbClr val="000000"/>
                </a:solidFill>
                <a:latin typeface="Arial"/>
              </a:rPr>
              <a:t>26. Syö säännöllisesti (aamupala, lounas,välipala,päivällinen, iltapala)</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0">
                <a:solidFill>
                  <a:srgbClr val="000000"/>
                </a:solidFill>
                <a:latin typeface="Arial"/>
              </a:rPr>
              <a:t>(1 = Täysin eri mieltä, 5 = Täysin samaa mieltä)</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1">
                <a:solidFill>
                  <a:srgbClr val="000000"/>
                </a:solidFill>
                <a:latin typeface="Arial"/>
              </a:rPr>
              <a:t>Palautekysely urheilevan lapsen vanhemmalle</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0">
                <a:solidFill>
                  <a:srgbClr val="000000"/>
                </a:solidFill>
                <a:latin typeface="Arial"/>
              </a:rPr>
              <a:t>2. Seuran sijainti</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1">
                <a:solidFill>
                  <a:srgbClr val="000000"/>
                </a:solidFill>
                <a:latin typeface="Arial"/>
              </a:rPr>
              <a:t>27. Hoitaa kouluasiat hyvin</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0">
                <a:solidFill>
                  <a:srgbClr val="000000"/>
                </a:solidFill>
                <a:latin typeface="Arial"/>
              </a:rPr>
              <a:t>(1 = Täysin eri mieltä, 5 = Täysin samaa mieltä)</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1">
                <a:solidFill>
                  <a:srgbClr val="000000"/>
                </a:solidFill>
                <a:latin typeface="Arial"/>
              </a:rPr>
              <a:t>28. Ei käytä tupakkaa, nuuskaa ja alkoholia eikä muita päihteitä</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0">
                <a:solidFill>
                  <a:srgbClr val="000000"/>
                </a:solidFill>
                <a:latin typeface="Arial"/>
              </a:rPr>
              <a:t>(1 = Täysin eri mieltä, 5 = Täysin samaa mieltä)</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1">
                <a:solidFill>
                  <a:srgbClr val="000000"/>
                </a:solidFill>
                <a:latin typeface="Arial"/>
              </a:rPr>
              <a:t>29. Lapseni urheiluharrastuksesta aiheutuvat kokonaiskulut ovat kohtuullisia</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0">
                <a:solidFill>
                  <a:srgbClr val="000000"/>
                </a:solidFill>
                <a:latin typeface="Arial"/>
              </a:rPr>
              <a:t>(1 = Täysin eri mieltä, 5 = Täysin samaa mieltä)</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1">
                <a:solidFill>
                  <a:srgbClr val="000000"/>
                </a:solidFill>
                <a:latin typeface="Arial"/>
              </a:rPr>
              <a:t>30. Saan riittävästi tietoa ryhmän/ joukkueen toiminnasta</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0">
                <a:solidFill>
                  <a:srgbClr val="000000"/>
                </a:solidFill>
                <a:latin typeface="Arial"/>
              </a:rPr>
              <a:t>(1 = Täysin eri mieltä, 5 = Täysin samaa mieltä)</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1">
                <a:solidFill>
                  <a:srgbClr val="000000"/>
                </a:solidFill>
                <a:latin typeface="Arial"/>
              </a:rPr>
              <a:t>31. Löydän tarvittavan tiedon seuran nettisivuilta helposti</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0">
                <a:solidFill>
                  <a:srgbClr val="000000"/>
                </a:solidFill>
                <a:latin typeface="Arial"/>
              </a:rPr>
              <a:t>(1 = Täysin eri mieltä, 5 = Täysin samaa mieltä)</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1">
                <a:solidFill>
                  <a:srgbClr val="000000"/>
                </a:solidFill>
                <a:latin typeface="Arial"/>
              </a:rPr>
              <a:t>32. Vanhempana minua kuunnellaan riittävästi päätöksistä ,jotka koskettavat lastamme</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0">
                <a:solidFill>
                  <a:srgbClr val="000000"/>
                </a:solidFill>
                <a:latin typeface="Arial"/>
              </a:rPr>
              <a:t>(1 = Täysin eri mieltä, 5 = Täysin samaa mieltä)</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1">
                <a:solidFill>
                  <a:srgbClr val="000000"/>
                </a:solidFill>
                <a:latin typeface="Arial"/>
              </a:rPr>
              <a:t>33. Ryhmämme pelisääntökeskustelut ovat olleet hyviä</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0">
                <a:solidFill>
                  <a:srgbClr val="000000"/>
                </a:solidFill>
                <a:latin typeface="Arial"/>
              </a:rPr>
              <a:t>(1 = Täysin eri mieltä, 5 = Täysin samaa mieltä)</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1">
                <a:solidFill>
                  <a:srgbClr val="000000"/>
                </a:solidFill>
                <a:latin typeface="Arial"/>
              </a:rPr>
              <a:t>34. Sovittuja pelisääntöjä on ryhmässä / joukkueessa noudatettu hyvin.</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0">
                <a:solidFill>
                  <a:srgbClr val="000000"/>
                </a:solidFill>
                <a:latin typeface="Arial"/>
              </a:rPr>
              <a:t>(1 = Täysin eri mieltä, 5 = Täysin samaa mieltä)</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1600" b="1">
                <a:solidFill>
                  <a:srgbClr val="000000"/>
                </a:solidFill>
                <a:latin typeface="Arial"/>
              </a:rPr>
              <a:t>35. Mistä aiheesta toivoisit, että seuraavassa pelisääntöpalaverissa keskusteltaisiin?       (Kaikki vastaajat)</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200" b="0">
                <a:solidFill>
                  <a:srgbClr val="000000"/>
                </a:solidFill>
                <a:latin typeface="Arial"/>
              </a:rPr>
              <a:t>Toisten harjoitusten häiritsemisestä</a:t>
            </a:r>
          </a:p>
          <a:p>
            <a:pPr>
              <a:spcBef>
                <a:spcPct val="90000"/>
              </a:spcBef>
            </a:pPr>
            <a:r>
              <a:rPr lang="en-US" sz="1200" b="0">
                <a:solidFill>
                  <a:srgbClr val="000000"/>
                </a:solidFill>
                <a:latin typeface="Arial"/>
              </a:rPr>
              <a:t>Mitä trhdä jos pelaajalla ei ole kiinnostusta.  Ja käy sen takia jos esim vanhemmat haluaa ja patistaa.</a:t>
            </a:r>
          </a:p>
          <a:p>
            <a:pPr>
              <a:spcBef>
                <a:spcPct val="90000"/>
              </a:spcBef>
            </a:pPr>
            <a:r>
              <a:rPr lang="en-US" sz="1200" b="0">
                <a:solidFill>
                  <a:srgbClr val="000000"/>
                </a:solidFill>
                <a:latin typeface="Arial"/>
              </a:rPr>
              <a:t>Koitettaissin pitää ikäluokassa riittävä (30+) määrä poikia kasassa vielä ainakin pari vuotta, jotta olisi sekä kilpa- että hyvätasoinen(!) harrastejengi kasassa.</a:t>
            </a:r>
            <a:br>
              <a:rPr lang="en-US" sz="1200" b="0">
                <a:solidFill>
                  <a:srgbClr val="000000"/>
                </a:solidFill>
                <a:latin typeface="Arial"/>
              </a:rPr>
            </a:br>
            <a:r>
              <a:rPr lang="en-US" sz="1200" b="0">
                <a:solidFill>
                  <a:srgbClr val="000000"/>
                </a:solidFill>
                <a:latin typeface="Arial"/>
              </a:rPr>
              <a:t>Olisi selkeä "polku" siirtyä kilvasta harrasteeseen ja toisin päin</a:t>
            </a:r>
          </a:p>
          <a:p>
            <a:pPr>
              <a:spcBef>
                <a:spcPct val="90000"/>
              </a:spcBef>
            </a:pPr>
            <a:r>
              <a:rPr lang="en-US" sz="1200" b="0">
                <a:solidFill>
                  <a:srgbClr val="000000"/>
                </a:solidFill>
                <a:latin typeface="Arial"/>
              </a:rPr>
              <a:t>-</a:t>
            </a:r>
          </a:p>
          <a:p>
            <a:pPr>
              <a:spcBef>
                <a:spcPct val="90000"/>
              </a:spcBef>
            </a:pPr>
            <a:r>
              <a:rPr lang="en-US" sz="1200" b="0">
                <a:solidFill>
                  <a:srgbClr val="000000"/>
                </a:solidFill>
                <a:latin typeface="Arial"/>
              </a:rPr>
              <a:t>Millä häröily saadaan loppumaan?  Muuta yhteistä aktiviteettia joukkueelle? Minigolf kesäkuussa ja hampparit?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1600" b="1">
                <a:solidFill>
                  <a:srgbClr val="000000"/>
                </a:solidFill>
                <a:latin typeface="Arial"/>
              </a:rPr>
              <a:t>36. Muita kommentteja liittyen vastauksiin (Kaikki vastaajat)</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200" b="0">
                <a:solidFill>
                  <a:srgbClr val="000000"/>
                </a:solidFill>
                <a:latin typeface="Arial"/>
              </a:rPr>
              <a:t>En voi sietää, että huonoa käytöstä palkitaan, on pelaaja kuinka hyvä tahansa. Epäoikeuden mukaisuus pois.</a:t>
            </a:r>
          </a:p>
          <a:p>
            <a:pPr>
              <a:spcBef>
                <a:spcPct val="90000"/>
              </a:spcBef>
            </a:pPr>
            <a:r>
              <a:rPr lang="en-US" sz="1200" b="0">
                <a:solidFill>
                  <a:srgbClr val="000000"/>
                </a:solidFill>
                <a:latin typeface="Arial"/>
              </a:rPr>
              <a:t>P04 on hyvä ikäluokka. Paljon poikia ja tasokas ikäluokkatoiminta. Toivottavasti harrastamisen hinnat eivät aainakaan paljoa nouse, nyt ollaan vielä ihan ok...</a:t>
            </a:r>
            <a:br>
              <a:rPr lang="en-US" sz="1200" b="0">
                <a:solidFill>
                  <a:srgbClr val="000000"/>
                </a:solidFill>
                <a:latin typeface="Arial"/>
              </a:rPr>
            </a:br>
            <a:r>
              <a:rPr lang="en-US" sz="1200" b="0">
                <a:solidFill>
                  <a:srgbClr val="000000"/>
                </a:solidFill>
                <a:latin typeface="Arial"/>
              </a:rPr>
              <a:t>Pojat ovat ystävystyneet keskenään hyvin, mikä on kuitenkin minusta tärkeintä tässäkin harrastuksessa.</a:t>
            </a:r>
          </a:p>
          <a:p>
            <a:pPr>
              <a:spcBef>
                <a:spcPct val="90000"/>
              </a:spcBef>
            </a:pPr>
            <a:r>
              <a:rPr lang="en-US" sz="1200" b="0">
                <a:solidFill>
                  <a:srgbClr val="000000"/>
                </a:solidFill>
                <a:latin typeface="Arial"/>
              </a:rPr>
              <a:t>-</a:t>
            </a:r>
          </a:p>
          <a:p>
            <a:pPr>
              <a:spcBef>
                <a:spcPct val="90000"/>
              </a:spcBef>
            </a:pPr>
            <a:r>
              <a:rPr lang="en-US" sz="1200" b="0">
                <a:solidFill>
                  <a:srgbClr val="000000"/>
                </a:solidFill>
                <a:latin typeface="Arial"/>
              </a:rPr>
              <a:t>Murrosikä näkyy lapsen ja joukkuekavereiden motivaation heikentymisenä, vaikka joukkueessa onkin hyvä henki.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400" b="1">
                <a:solidFill>
                  <a:srgbClr val="000000"/>
                </a:solidFill>
                <a:latin typeface="Arial"/>
              </a:rPr>
              <a:t>Palautekysely urheilevan lapsen vanhemmalle</a:t>
            </a:r>
          </a:p>
          <a:p>
            <a:r>
              <a:rPr lang="en-US" sz="1600" b="1">
                <a:solidFill>
                  <a:srgbClr val="000000"/>
                </a:solidFill>
                <a:latin typeface="Arial"/>
              </a:rPr>
              <a:t>3. Seura?  (Kaikki vastaajat)</a:t>
            </a:r>
          </a:p>
        </p:txBody>
      </p:sp>
      <p:sp>
        <p:nvSpPr>
          <p:cNvPr id="8" name="Content"/>
          <p:cNvSpPr>
            <a:spLocks noGrp="1"/>
          </p:cNvSpPr>
          <p:nvPr>
            <p:ph sz="quarter" idx="13"/>
          </p:nvPr>
        </p:nvSpPr>
        <p:spPr>
          <a:xfrm>
            <a:off x="457200" y="1557338"/>
            <a:ext cx="8229600" cy="4679974"/>
          </a:xfrm>
        </p:spPr>
        <p:txBody>
          <a:bodyPr>
            <a:normAutofit fontScale="90000" lnSpcReduction="20000"/>
          </a:bodyPr>
          <a:lstStyle>
            <a:lvl1pPr marL="457200" indent="-457200" algn="l">
              <a:buFont typeface="Arial" pitchFamily="34" charset="0"/>
              <a:buChar char="•"/>
              <a:defRPr/>
            </a:lvl1pPr>
            <a:lvl2pPr marL="457200" indent="0">
              <a:buNone/>
              <a:defRPr/>
            </a:lvl2pPr>
          </a:lstStyle>
          <a:p>
            <a:r>
              <a:rPr lang="en-US" sz="1200" b="0">
                <a:solidFill>
                  <a:srgbClr val="000000"/>
                </a:solidFill>
                <a:latin typeface="Arial"/>
              </a:rPr>
              <a:t>JäPS</a:t>
            </a:r>
          </a:p>
          <a:p>
            <a:pPr>
              <a:spcBef>
                <a:spcPct val="90000"/>
              </a:spcBef>
            </a:pPr>
            <a:r>
              <a:rPr lang="en-US" sz="1200" b="0">
                <a:solidFill>
                  <a:srgbClr val="000000"/>
                </a:solidFill>
                <a:latin typeface="Arial"/>
              </a:rPr>
              <a:t>Jäps</a:t>
            </a:r>
          </a:p>
          <a:p>
            <a:pPr>
              <a:spcBef>
                <a:spcPct val="90000"/>
              </a:spcBef>
            </a:pPr>
            <a:r>
              <a:rPr lang="en-US" sz="1200" b="0">
                <a:solidFill>
                  <a:srgbClr val="000000"/>
                </a:solidFill>
                <a:latin typeface="Arial"/>
              </a:rPr>
              <a:t>Jäps</a:t>
            </a:r>
          </a:p>
          <a:p>
            <a:pPr>
              <a:spcBef>
                <a:spcPct val="90000"/>
              </a:spcBef>
            </a:pPr>
            <a:r>
              <a:rPr lang="en-US" sz="1200" b="0">
                <a:solidFill>
                  <a:srgbClr val="000000"/>
                </a:solidFill>
                <a:latin typeface="Arial"/>
              </a:rPr>
              <a:t>Järvenpään palloseura</a:t>
            </a:r>
          </a:p>
          <a:p>
            <a:pPr>
              <a:spcBef>
                <a:spcPct val="90000"/>
              </a:spcBef>
            </a:pPr>
            <a:r>
              <a:rPr lang="en-US" sz="1200" b="0">
                <a:solidFill>
                  <a:srgbClr val="000000"/>
                </a:solidFill>
                <a:latin typeface="Arial"/>
              </a:rPr>
              <a:t>Jäps</a:t>
            </a:r>
          </a:p>
          <a:p>
            <a:pPr>
              <a:spcBef>
                <a:spcPct val="90000"/>
              </a:spcBef>
            </a:pPr>
            <a:r>
              <a:rPr lang="en-US" sz="1200" b="0">
                <a:solidFill>
                  <a:srgbClr val="000000"/>
                </a:solidFill>
                <a:latin typeface="Arial"/>
              </a:rPr>
              <a:t>Järvenpään Palloseura</a:t>
            </a:r>
          </a:p>
          <a:p>
            <a:pPr>
              <a:spcBef>
                <a:spcPct val="90000"/>
              </a:spcBef>
            </a:pPr>
            <a:r>
              <a:rPr lang="en-US" sz="1200" b="0">
                <a:solidFill>
                  <a:srgbClr val="000000"/>
                </a:solidFill>
                <a:latin typeface="Arial"/>
              </a:rPr>
              <a:t>Järvenpään palloseura</a:t>
            </a:r>
          </a:p>
          <a:p>
            <a:pPr>
              <a:spcBef>
                <a:spcPct val="90000"/>
              </a:spcBef>
            </a:pPr>
            <a:r>
              <a:rPr lang="en-US" sz="1200" b="0">
                <a:solidFill>
                  <a:srgbClr val="000000"/>
                </a:solidFill>
                <a:latin typeface="Arial"/>
              </a:rPr>
              <a:t>Järvenpään palloseura</a:t>
            </a:r>
          </a:p>
          <a:p>
            <a:pPr>
              <a:spcBef>
                <a:spcPct val="90000"/>
              </a:spcBef>
            </a:pPr>
            <a:r>
              <a:rPr lang="en-US" sz="1200" b="0">
                <a:solidFill>
                  <a:srgbClr val="000000"/>
                </a:solidFill>
                <a:latin typeface="Arial"/>
              </a:rPr>
              <a:t>Jäps</a:t>
            </a:r>
          </a:p>
          <a:p>
            <a:pPr>
              <a:spcBef>
                <a:spcPct val="90000"/>
              </a:spcBef>
            </a:pPr>
            <a:r>
              <a:rPr lang="en-US" sz="1200" b="0">
                <a:solidFill>
                  <a:srgbClr val="000000"/>
                </a:solidFill>
                <a:latin typeface="Arial"/>
              </a:rPr>
              <a:t>jäps</a:t>
            </a:r>
          </a:p>
          <a:p>
            <a:pPr>
              <a:spcBef>
                <a:spcPct val="90000"/>
              </a:spcBef>
            </a:pPr>
            <a:r>
              <a:rPr lang="en-US" sz="1200" b="0">
                <a:solidFill>
                  <a:srgbClr val="000000"/>
                </a:solidFill>
                <a:latin typeface="Arial"/>
              </a:rPr>
              <a:t>Järvenpään Palloseura</a:t>
            </a:r>
          </a:p>
          <a:p>
            <a:pPr>
              <a:spcBef>
                <a:spcPct val="90000"/>
              </a:spcBef>
            </a:pPr>
            <a:r>
              <a:rPr lang="en-US" sz="1200" b="0">
                <a:solidFill>
                  <a:srgbClr val="000000"/>
                </a:solidFill>
                <a:latin typeface="Arial"/>
              </a:rPr>
              <a:t>Jäps</a:t>
            </a:r>
          </a:p>
          <a:p>
            <a:pPr>
              <a:spcBef>
                <a:spcPct val="90000"/>
              </a:spcBef>
            </a:pPr>
            <a:r>
              <a:rPr lang="en-US" sz="1200" b="0">
                <a:solidFill>
                  <a:srgbClr val="000000"/>
                </a:solidFill>
                <a:latin typeface="Arial"/>
              </a:rPr>
              <a:t>Jäps</a:t>
            </a:r>
          </a:p>
          <a:p>
            <a:pPr>
              <a:spcBef>
                <a:spcPct val="90000"/>
              </a:spcBef>
            </a:pPr>
            <a:r>
              <a:rPr lang="en-US" sz="1200" b="0">
                <a:solidFill>
                  <a:srgbClr val="000000"/>
                </a:solidFill>
                <a:latin typeface="Arial"/>
              </a:rPr>
              <a:t>JäPS</a:t>
            </a:r>
          </a:p>
          <a:p>
            <a:pPr>
              <a:spcBef>
                <a:spcPct val="90000"/>
              </a:spcBef>
            </a:pPr>
            <a:r>
              <a:rPr lang="en-US" sz="1200" b="0">
                <a:solidFill>
                  <a:srgbClr val="000000"/>
                </a:solidFill>
                <a:latin typeface="Arial"/>
              </a:rPr>
              <a:t>JäPS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1600" b="1">
                <a:solidFill>
                  <a:srgbClr val="000000"/>
                </a:solidFill>
                <a:latin typeface="Arial"/>
              </a:rPr>
              <a:t>37. Muita terveisiä seuralle (Kaikki vastaajat)</a:t>
            </a:r>
          </a:p>
        </p:txBody>
      </p:sp>
      <p:sp>
        <p:nvSpPr>
          <p:cNvPr id="8" name="Content"/>
          <p:cNvSpPr>
            <a:spLocks noGrp="1"/>
          </p:cNvSpPr>
          <p:nvPr>
            <p:ph sz="quarter" idx="13"/>
          </p:nvPr>
        </p:nvSpPr>
        <p:spPr>
          <a:xfrm>
            <a:off x="457200" y="1557338"/>
            <a:ext cx="8229600" cy="4679974"/>
          </a:xfrm>
        </p:spPr>
        <p:txBody>
          <a:bodyPr>
            <a:normAutofit lnSpcReduction="20000"/>
          </a:bodyPr>
          <a:lstStyle>
            <a:lvl1pPr marL="457200" indent="-457200" algn="l">
              <a:buFont typeface="Arial" pitchFamily="34" charset="0"/>
              <a:buChar char="•"/>
              <a:defRPr/>
            </a:lvl1pPr>
            <a:lvl2pPr marL="457200" indent="0">
              <a:buNone/>
              <a:defRPr/>
            </a:lvl2pPr>
          </a:lstStyle>
          <a:p>
            <a:r>
              <a:rPr lang="en-US" sz="1200" b="0">
                <a:solidFill>
                  <a:srgbClr val="000000"/>
                </a:solidFill>
                <a:latin typeface="Arial"/>
              </a:rPr>
              <a:t>Jokaisessa ikäryhmässä pitäisi olla kolme tasoryhmää. Nyt vain monesti kaksi - kilpa ja muut. Muut ryhmän aktiivit joutuvat kärsimään passiivista ryhmäläisistään ja niistä joiden motivaatio ei ole kohdallaan harkoissa. Harjoitus- ja peliryhmäjako ei mahdollista joustoja. Ryhmän aktiivien motivaatio alkaa häviämään ennen pitkää. Kilvasta pitäisi pystyä tiputtamaan myös alaspäin ilman pelkoa lajin lopettamisesta.</a:t>
            </a:r>
          </a:p>
          <a:p>
            <a:pPr>
              <a:spcBef>
                <a:spcPct val="90000"/>
              </a:spcBef>
            </a:pPr>
            <a:r>
              <a:rPr lang="en-US" sz="1200" b="0">
                <a:solidFill>
                  <a:srgbClr val="000000"/>
                </a:solidFill>
                <a:latin typeface="Arial"/>
              </a:rPr>
              <a:t>Ikäluokkien kilparyhmien menestystä pitäisi tavoitteellistaa ja seuran valmennusjohdon sitoutua ja tehdä tarvittavat toimet että niihin päästään. Seuran johdolla pitäisi olla parempi näkemys, hyödyntää huippu olosuhteita. Seurajohdon kapeakatseisuus ja ammattitaidottomuus on jarru kehitykselle.</a:t>
            </a:r>
          </a:p>
          <a:p>
            <a:pPr>
              <a:spcBef>
                <a:spcPct val="90000"/>
              </a:spcBef>
            </a:pPr>
            <a:r>
              <a:rPr lang="en-US" sz="1200" b="0">
                <a:solidFill>
                  <a:srgbClr val="000000"/>
                </a:solidFill>
                <a:latin typeface="Arial"/>
              </a:rPr>
              <a:t>Poika viihtynyt hyvin</a:t>
            </a:r>
          </a:p>
          <a:p>
            <a:pPr>
              <a:spcBef>
                <a:spcPct val="90000"/>
              </a:spcBef>
            </a:pPr>
            <a:r>
              <a:rPr lang="en-US" sz="1200" b="0">
                <a:solidFill>
                  <a:srgbClr val="000000"/>
                </a:solidFill>
                <a:latin typeface="Arial"/>
              </a:rPr>
              <a:t>Kiitos ikäluokan laadukkaasta valmennuksesta ja innostuneesta ilmapiiristä on suuressa määrin ikäluokan loistavien valmentajien ansiota. Seuratasolla toiminnassa on paljon parantamisen varaa.</a:t>
            </a:r>
          </a:p>
          <a:p>
            <a:pPr>
              <a:spcBef>
                <a:spcPct val="90000"/>
              </a:spcBef>
            </a:pPr>
            <a:r>
              <a:rPr lang="en-US" sz="1200" b="0">
                <a:solidFill>
                  <a:srgbClr val="000000"/>
                </a:solidFill>
                <a:latin typeface="Arial"/>
              </a:rPr>
              <a:t>Kiitos JäPS ja Järvenpää - olosuhteet ja seuran toiminta mallikasta.</a:t>
            </a:r>
          </a:p>
          <a:p>
            <a:pPr>
              <a:spcBef>
                <a:spcPct val="90000"/>
              </a:spcBef>
            </a:pPr>
            <a:r>
              <a:rPr lang="en-US" sz="1200" b="0">
                <a:solidFill>
                  <a:srgbClr val="000000"/>
                </a:solidFill>
                <a:latin typeface="Arial"/>
              </a:rPr>
              <a:t>-</a:t>
            </a:r>
          </a:p>
          <a:p>
            <a:pPr>
              <a:spcBef>
                <a:spcPct val="90000"/>
              </a:spcBef>
            </a:pPr>
            <a:r>
              <a:rPr lang="en-US" sz="1200" b="0">
                <a:solidFill>
                  <a:srgbClr val="000000"/>
                </a:solidFill>
                <a:latin typeface="Arial"/>
              </a:rPr>
              <a:t>Toivoisin että JäPS:ssä jossain vaiheessa alettaisiin ymmärtämään laadukkaan valmentamisen tärkeys.</a:t>
            </a:r>
          </a:p>
          <a:p>
            <a:pPr>
              <a:spcBef>
                <a:spcPct val="90000"/>
              </a:spcBef>
            </a:pPr>
            <a:r>
              <a:rPr lang="en-US" sz="1200" b="0">
                <a:solidFill>
                  <a:srgbClr val="000000"/>
                </a:solidFill>
                <a:latin typeface="Arial"/>
              </a:rPr>
              <a:t>Kiitos valmentajille ja tsemppiä! :-D</a:t>
            </a:r>
          </a:p>
          <a:p>
            <a:pPr>
              <a:spcBef>
                <a:spcPct val="90000"/>
              </a:spcBef>
            </a:pPr>
            <a:r>
              <a:rPr lang="en-US" sz="1200" b="0">
                <a:solidFill>
                  <a:srgbClr val="000000"/>
                </a:solidFill>
                <a:latin typeface="Arial"/>
              </a:rPr>
              <a:t>Tsemppiä! JÄPS! P04</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1">
                <a:solidFill>
                  <a:srgbClr val="000000"/>
                </a:solidFill>
                <a:latin typeface="Arial"/>
              </a:rPr>
              <a:t>Ryhmän/joukkueen toiminta</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2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1">
                <a:solidFill>
                  <a:srgbClr val="000000"/>
                </a:solidFill>
                <a:latin typeface="Arial"/>
              </a:rPr>
              <a:t>Ohjaus ja valmennus</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2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1">
                <a:solidFill>
                  <a:srgbClr val="000000"/>
                </a:solidFill>
                <a:latin typeface="Arial"/>
              </a:rPr>
              <a:t>Harjoitukset ja kilpailut</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2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1">
                <a:solidFill>
                  <a:srgbClr val="000000"/>
                </a:solidFill>
                <a:latin typeface="Arial"/>
              </a:rPr>
              <a:t>Lapseni omat motiivit ja harjoittelu</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2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1">
                <a:solidFill>
                  <a:srgbClr val="000000"/>
                </a:solidFill>
                <a:latin typeface="Arial"/>
              </a:rPr>
              <a:t>Lapsen elämänrytmi</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2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1">
                <a:solidFill>
                  <a:srgbClr val="000000"/>
                </a:solidFill>
                <a:latin typeface="Arial"/>
              </a:rPr>
              <a:t>Urheiluharrastuksen kokonaiskulut</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2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1">
                <a:solidFill>
                  <a:srgbClr val="000000"/>
                </a:solidFill>
                <a:latin typeface="Arial"/>
              </a:rPr>
              <a:t>Tiedotus</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2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1">
                <a:solidFill>
                  <a:srgbClr val="000000"/>
                </a:solidFill>
                <a:latin typeface="Arial"/>
              </a:rPr>
              <a:t>Pelisäännöistä ja toimintatavoista sopiminen</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2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1">
                <a:solidFill>
                  <a:srgbClr val="000000"/>
                </a:solidFill>
                <a:latin typeface="Arial"/>
              </a:rPr>
              <a:t>Kokonaiskeskiarvot</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2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400" b="1">
                <a:solidFill>
                  <a:srgbClr val="000000"/>
                </a:solidFill>
                <a:latin typeface="Arial"/>
              </a:rPr>
              <a:t>Palautekysely urheilevan lapsen vanhemmalle</a:t>
            </a:r>
          </a:p>
          <a:p>
            <a:r>
              <a:rPr lang="en-US" sz="1600" b="1">
                <a:solidFill>
                  <a:srgbClr val="000000"/>
                </a:solidFill>
                <a:latin typeface="Arial"/>
              </a:rPr>
              <a:t>3. Seura?  (Kaikki vastaajat)</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200" b="0">
                <a:solidFill>
                  <a:srgbClr val="000000"/>
                </a:solidFill>
                <a:latin typeface="Arial"/>
              </a:rPr>
              <a:t>JäPS</a:t>
            </a:r>
          </a:p>
          <a:p>
            <a:pPr>
              <a:spcBef>
                <a:spcPct val="90000"/>
              </a:spcBef>
            </a:pPr>
            <a:r>
              <a:rPr lang="en-US" sz="1200" b="0">
                <a:solidFill>
                  <a:srgbClr val="000000"/>
                </a:solidFill>
                <a:latin typeface="Arial"/>
              </a:rPr>
              <a:t>Järvenpään Palloseura</a:t>
            </a:r>
          </a:p>
          <a:p>
            <a:pPr>
              <a:spcBef>
                <a:spcPct val="90000"/>
              </a:spcBef>
            </a:pPr>
            <a:r>
              <a:rPr lang="en-US" sz="1200" b="0">
                <a:solidFill>
                  <a:srgbClr val="000000"/>
                </a:solidFill>
                <a:latin typeface="Arial"/>
              </a:rPr>
              <a:t>JäPS</a:t>
            </a:r>
          </a:p>
          <a:p>
            <a:pPr>
              <a:spcBef>
                <a:spcPct val="90000"/>
              </a:spcBef>
            </a:pPr>
            <a:r>
              <a:rPr lang="en-US" sz="1200" b="0">
                <a:solidFill>
                  <a:srgbClr val="000000"/>
                </a:solidFill>
                <a:latin typeface="Arial"/>
              </a:rPr>
              <a:t>Järvenpään palloseura</a:t>
            </a:r>
          </a:p>
          <a:p>
            <a:pPr>
              <a:spcBef>
                <a:spcPct val="90000"/>
              </a:spcBef>
            </a:pPr>
            <a:r>
              <a:rPr lang="en-US" sz="1200" b="0">
                <a:solidFill>
                  <a:srgbClr val="000000"/>
                </a:solidFill>
                <a:latin typeface="Arial"/>
              </a:rPr>
              <a:t>JÄPS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1">
                <a:solidFill>
                  <a:srgbClr val="000000"/>
                </a:solidFill>
                <a:latin typeface="Arial"/>
              </a:rPr>
              <a:t>Osa-alueiden keskiarvot suuruusjärjestyksessä</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2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780000"/>
            <a:ext cx="8229600" cy="1143000"/>
          </a:xfrm>
        </p:spPr>
        <p:txBody>
          <a:bodyPr>
            <a:normAutofit/>
          </a:bodyPr>
          <a:lstStyle>
            <a:lvl1pPr>
              <a:defRPr baseline="0"/>
            </a:lvl1pPr>
          </a:lstStyle>
          <a:p>
            <a:pPr algn="l"/>
            <a:r>
              <a:rPr lang="en-US" sz="2400" b="1">
                <a:solidFill>
                  <a:srgbClr val="000000"/>
                </a:solidFill>
                <a:latin typeface="Arial"/>
              </a:rPr>
              <a:t>Kiitos!</a:t>
            </a:r>
          </a:p>
        </p:txBody>
      </p:sp>
      <p:sp>
        <p:nvSpPr>
          <p:cNvPr id="8" name="Text"/>
          <p:cNvSpPr>
            <a:spLocks noGrp="1"/>
          </p:cNvSpPr>
          <p:nvPr>
            <p:ph type="body" sz="quarter" idx="13" hasCustomPrompt="1"/>
          </p:nvPr>
        </p:nvSpPr>
        <p:spPr>
          <a:xfrm>
            <a:off x="457200" y="5013176"/>
            <a:ext cx="8229600" cy="720725"/>
          </a:xfrm>
        </p:spPr>
        <p:txBody>
          <a:bodyPr>
            <a:normAutofit/>
          </a:bodyPr>
          <a:lstStyle>
            <a:lvl1pPr marL="0" indent="0" algn="r">
              <a:buNone/>
              <a:defRPr/>
            </a:lvl1pPr>
          </a:lstStyle>
          <a:p>
            <a:pPr algn="l"/>
            <a:r>
              <a:rPr lang="en-US" sz="1200" b="0">
                <a:solidFill>
                  <a:srgbClr val="000000"/>
                </a:solidFill>
                <a:latin typeface="Arial"/>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400" b="1">
                <a:solidFill>
                  <a:srgbClr val="000000"/>
                </a:solidFill>
                <a:latin typeface="Arial"/>
              </a:rPr>
              <a:t>Palautekysely urheilevan lapsen vanhemmalle</a:t>
            </a:r>
          </a:p>
          <a:p>
            <a:r>
              <a:rPr lang="en-US" sz="1600" b="1">
                <a:solidFill>
                  <a:srgbClr val="000000"/>
                </a:solidFill>
                <a:latin typeface="Arial"/>
              </a:rPr>
              <a:t>4. Ryhmä/ joukkue? (Kaikki vastaajat)</a:t>
            </a:r>
          </a:p>
        </p:txBody>
      </p:sp>
      <p:sp>
        <p:nvSpPr>
          <p:cNvPr id="8" name="Content"/>
          <p:cNvSpPr>
            <a:spLocks noGrp="1"/>
          </p:cNvSpPr>
          <p:nvPr>
            <p:ph sz="quarter" idx="13"/>
          </p:nvPr>
        </p:nvSpPr>
        <p:spPr>
          <a:xfrm>
            <a:off x="457200" y="1557338"/>
            <a:ext cx="8229600" cy="4679974"/>
          </a:xfrm>
        </p:spPr>
        <p:txBody>
          <a:bodyPr>
            <a:normAutofit fontScale="90000" lnSpcReduction="20000"/>
          </a:bodyPr>
          <a:lstStyle>
            <a:lvl1pPr marL="457200" indent="-457200" algn="l">
              <a:buFont typeface="Arial" pitchFamily="34" charset="0"/>
              <a:buChar char="•"/>
              <a:defRPr/>
            </a:lvl1pPr>
            <a:lvl2pPr marL="457200" indent="0">
              <a:buNone/>
              <a:defRPr/>
            </a:lvl2pPr>
          </a:lstStyle>
          <a:p>
            <a:r>
              <a:rPr lang="en-US" sz="1200" b="0">
                <a:solidFill>
                  <a:srgbClr val="000000"/>
                </a:solidFill>
                <a:latin typeface="Arial"/>
              </a:rPr>
              <a:t>P04</a:t>
            </a:r>
          </a:p>
          <a:p>
            <a:pPr>
              <a:spcBef>
                <a:spcPct val="90000"/>
              </a:spcBef>
            </a:pPr>
            <a:r>
              <a:rPr lang="en-US" sz="1200" b="0">
                <a:solidFill>
                  <a:srgbClr val="000000"/>
                </a:solidFill>
                <a:latin typeface="Arial"/>
              </a:rPr>
              <a:t>04 sininen</a:t>
            </a:r>
          </a:p>
          <a:p>
            <a:pPr>
              <a:spcBef>
                <a:spcPct val="90000"/>
              </a:spcBef>
            </a:pPr>
            <a:r>
              <a:rPr lang="en-US" sz="1200" b="0">
                <a:solidFill>
                  <a:srgbClr val="000000"/>
                </a:solidFill>
                <a:latin typeface="Arial"/>
              </a:rPr>
              <a:t>P04</a:t>
            </a:r>
          </a:p>
          <a:p>
            <a:pPr>
              <a:spcBef>
                <a:spcPct val="90000"/>
              </a:spcBef>
            </a:pPr>
            <a:r>
              <a:rPr lang="en-US" sz="1200" b="0">
                <a:solidFill>
                  <a:srgbClr val="000000"/>
                </a:solidFill>
                <a:latin typeface="Arial"/>
              </a:rPr>
              <a:t>P04</a:t>
            </a:r>
          </a:p>
          <a:p>
            <a:pPr>
              <a:spcBef>
                <a:spcPct val="90000"/>
              </a:spcBef>
            </a:pPr>
            <a:r>
              <a:rPr lang="en-US" sz="1200" b="0">
                <a:solidFill>
                  <a:srgbClr val="000000"/>
                </a:solidFill>
                <a:latin typeface="Arial"/>
              </a:rPr>
              <a:t>P04</a:t>
            </a:r>
          </a:p>
          <a:p>
            <a:pPr>
              <a:spcBef>
                <a:spcPct val="90000"/>
              </a:spcBef>
            </a:pPr>
            <a:r>
              <a:rPr lang="en-US" sz="1200" b="0">
                <a:solidFill>
                  <a:srgbClr val="000000"/>
                </a:solidFill>
                <a:latin typeface="Arial"/>
              </a:rPr>
              <a:t>P2004</a:t>
            </a:r>
          </a:p>
          <a:p>
            <a:pPr>
              <a:spcBef>
                <a:spcPct val="90000"/>
              </a:spcBef>
            </a:pPr>
            <a:r>
              <a:rPr lang="en-US" sz="1200" b="0">
                <a:solidFill>
                  <a:srgbClr val="000000"/>
                </a:solidFill>
                <a:latin typeface="Arial"/>
              </a:rPr>
              <a:t>P04 KILPA</a:t>
            </a:r>
          </a:p>
          <a:p>
            <a:pPr>
              <a:spcBef>
                <a:spcPct val="90000"/>
              </a:spcBef>
            </a:pPr>
            <a:r>
              <a:rPr lang="en-US" sz="1200" b="0">
                <a:solidFill>
                  <a:srgbClr val="000000"/>
                </a:solidFill>
                <a:latin typeface="Arial"/>
              </a:rPr>
              <a:t>Jäps P 04</a:t>
            </a:r>
          </a:p>
          <a:p>
            <a:pPr>
              <a:spcBef>
                <a:spcPct val="90000"/>
              </a:spcBef>
            </a:pPr>
            <a:r>
              <a:rPr lang="en-US" sz="1200" b="0">
                <a:solidFill>
                  <a:srgbClr val="000000"/>
                </a:solidFill>
                <a:latin typeface="Arial"/>
              </a:rPr>
              <a:t>P04</a:t>
            </a:r>
          </a:p>
          <a:p>
            <a:pPr>
              <a:spcBef>
                <a:spcPct val="90000"/>
              </a:spcBef>
            </a:pPr>
            <a:r>
              <a:rPr lang="en-US" sz="1200" b="0">
                <a:solidFill>
                  <a:srgbClr val="000000"/>
                </a:solidFill>
                <a:latin typeface="Arial"/>
              </a:rPr>
              <a:t>p04</a:t>
            </a:r>
          </a:p>
          <a:p>
            <a:pPr>
              <a:spcBef>
                <a:spcPct val="90000"/>
              </a:spcBef>
            </a:pPr>
            <a:r>
              <a:rPr lang="en-US" sz="1200" b="0">
                <a:solidFill>
                  <a:srgbClr val="000000"/>
                </a:solidFill>
                <a:latin typeface="Arial"/>
              </a:rPr>
              <a:t>Pojat 2004</a:t>
            </a:r>
          </a:p>
          <a:p>
            <a:pPr>
              <a:spcBef>
                <a:spcPct val="90000"/>
              </a:spcBef>
            </a:pPr>
            <a:r>
              <a:rPr lang="en-US" sz="1200" b="0">
                <a:solidFill>
                  <a:srgbClr val="000000"/>
                </a:solidFill>
                <a:latin typeface="Arial"/>
              </a:rPr>
              <a:t>04</a:t>
            </a:r>
          </a:p>
          <a:p>
            <a:pPr>
              <a:spcBef>
                <a:spcPct val="90000"/>
              </a:spcBef>
            </a:pPr>
            <a:r>
              <a:rPr lang="en-US" sz="1200" b="0">
                <a:solidFill>
                  <a:srgbClr val="000000"/>
                </a:solidFill>
                <a:latin typeface="Arial"/>
              </a:rPr>
              <a:t>P04</a:t>
            </a:r>
          </a:p>
          <a:p>
            <a:pPr>
              <a:spcBef>
                <a:spcPct val="90000"/>
              </a:spcBef>
            </a:pPr>
            <a:r>
              <a:rPr lang="en-US" sz="1200" b="0">
                <a:solidFill>
                  <a:srgbClr val="000000"/>
                </a:solidFill>
                <a:latin typeface="Arial"/>
              </a:rPr>
              <a:t>Siniset</a:t>
            </a:r>
          </a:p>
          <a:p>
            <a:pPr>
              <a:spcBef>
                <a:spcPct val="90000"/>
              </a:spcBef>
            </a:pPr>
            <a:r>
              <a:rPr lang="en-US" sz="1200" b="0">
                <a:solidFill>
                  <a:srgbClr val="000000"/>
                </a:solidFill>
                <a:latin typeface="Arial"/>
              </a:rPr>
              <a:t>P04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400" b="1">
                <a:solidFill>
                  <a:srgbClr val="000000"/>
                </a:solidFill>
                <a:latin typeface="Arial"/>
              </a:rPr>
              <a:t>Palautekysely urheilevan lapsen vanhemmalle</a:t>
            </a:r>
          </a:p>
          <a:p>
            <a:r>
              <a:rPr lang="en-US" sz="1600" b="1">
                <a:solidFill>
                  <a:srgbClr val="000000"/>
                </a:solidFill>
                <a:latin typeface="Arial"/>
              </a:rPr>
              <a:t>4. Ryhmä/ joukkue? (Kaikki vastaajat)</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200" b="0">
                <a:solidFill>
                  <a:srgbClr val="000000"/>
                </a:solidFill>
                <a:latin typeface="Arial"/>
              </a:rPr>
              <a:t>P04</a:t>
            </a:r>
          </a:p>
          <a:p>
            <a:pPr>
              <a:spcBef>
                <a:spcPct val="90000"/>
              </a:spcBef>
            </a:pPr>
            <a:r>
              <a:rPr lang="en-US" sz="1200" b="0">
                <a:solidFill>
                  <a:srgbClr val="000000"/>
                </a:solidFill>
                <a:latin typeface="Arial"/>
              </a:rPr>
              <a:t>P04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1">
                <a:solidFill>
                  <a:srgbClr val="000000"/>
                </a:solidFill>
                <a:latin typeface="Arial"/>
              </a:rPr>
              <a:t>Palautekysely urheilevan lapsen vanhemmalle</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0">
                <a:solidFill>
                  <a:srgbClr val="000000"/>
                </a:solidFill>
                <a:latin typeface="Arial"/>
              </a:rPr>
              <a:t>5. Vastaaja?</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1">
                <a:solidFill>
                  <a:srgbClr val="000000"/>
                </a:solidFill>
                <a:latin typeface="Arial"/>
              </a:rPr>
              <a:t>Palautekysely urheilevan lapsen vanhemmalle</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0">
                <a:solidFill>
                  <a:srgbClr val="000000"/>
                </a:solidFill>
                <a:latin typeface="Arial"/>
              </a:rPr>
              <a:t>6. Lapsen syntymävuosi</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Surveyp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TotalTime>
  <Words>1119</Words>
  <Application>Microsoft Office PowerPoint</Application>
  <PresentationFormat>On-screen Show (4:3)</PresentationFormat>
  <Paragraphs>164</Paragraphs>
  <Slides>51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51</vt:i4>
      </vt:variant>
    </vt:vector>
  </HeadingPairs>
  <TitlesOfParts>
    <vt:vector size="54" baseType="lpstr">
      <vt:lpstr>Arial</vt:lpstr>
      <vt:lpstr>Calibri</vt:lpstr>
      <vt:lpstr>Surveypal</vt:lpstr>
      <vt:lpstr>110. Palautekysely vanhemmille</vt:lpstr>
      <vt:lpstr>Palautekysely urheilevan lapsen vanhemmalle</vt:lpstr>
      <vt:lpstr>Palautekysely urheilevan lapsen vanhemmalle</vt:lpstr>
      <vt:lpstr>Palautekysely urheilevan lapsen vanhemmalle 3. Seura?  (Kaikki vastaajat)</vt:lpstr>
      <vt:lpstr>Palautekysely urheilevan lapsen vanhemmalle 3. Seura?  (Kaikki vastaajat)</vt:lpstr>
      <vt:lpstr>Palautekysely urheilevan lapsen vanhemmalle 4. Ryhmä/ joukkue? (Kaikki vastaajat)</vt:lpstr>
      <vt:lpstr>Palautekysely urheilevan lapsen vanhemmalle 4. Ryhmä/ joukkue? (Kaikki vastaajat)</vt:lpstr>
      <vt:lpstr>Palautekysely urheilevan lapsen vanhemmalle</vt:lpstr>
      <vt:lpstr>Palautekysely urheilevan lapsen vanhemmalle</vt:lpstr>
      <vt:lpstr>Palautekysely urheilevan lapsen vanhemmalle 7. Olen tyytyväinen lapseni ryhmän / joukkueen toimintaan kokonaisuutena</vt:lpstr>
      <vt:lpstr>Palautekysely urheilevan lapsen vanhemmalle 8. Lapseni ohjaajat ja valmentajat hoitavat tehtävänsä hyvin</vt:lpstr>
      <vt:lpstr>Palautekysely urheilevan lapsen vanhemmalle 9. Lapseni ohjaajat ja valmentajat kannustavat lapsia kilpailutilanteissa hyvin</vt:lpstr>
      <vt:lpstr>Palautekysely urheilevan lapsen vanhemmalle 10. Lapseni saama valmennus / ohjaus on laadukasta</vt:lpstr>
      <vt:lpstr>Palautekysely urheilevan lapsen vanhemmalle 11. Ohjaajat ja valmentajat osaavat toimia hyvin lasten kanssa</vt:lpstr>
      <vt:lpstr>Palautekysely urheilevan lapsen vanhemmalle 12. Lapseni  ohjaajat ja valmentajat ottavat ryhmän kaikki lapset riittävästi huomioon</vt:lpstr>
      <vt:lpstr>Palautekysely urheilevan lapsen vanhemmalle 13. Lapseni  harjoitusmäärät ovat sopivia</vt:lpstr>
      <vt:lpstr>Palautekysely urheilevan lapsen vanhemmalle 14. Lapsellani on kilpailu-/ ja ottelutapahtumia sopivasti</vt:lpstr>
      <vt:lpstr>Palautekysely urheilevan lapsen vanhemmalle 15. Olen tyytyväinen lapseni mahdollisuuksiin osallistua / saada peliaikaa otteluissa/ kilpailuissa/ näytöksissä.</vt:lpstr>
      <vt:lpstr>Palautekysely urheilevan lapsen vanhemmalle 16. Lapseni harjoitukset ovat monipuolisia</vt:lpstr>
      <vt:lpstr>17. Lapseni muihin harrastuksiin suhtaudutaan positiivisesti</vt:lpstr>
      <vt:lpstr>18. Lapsi lähtee yleensä innostuneesti harjoituksiin</vt:lpstr>
      <vt:lpstr>19. Lapsi palaa harjoituksista kotiin innoissaan kokemastaan</vt:lpstr>
      <vt:lpstr>20. Lapsi haluaa osallistua mielellään kilpailuihin / otteluihin / näytöksiin</vt:lpstr>
      <vt:lpstr>21. Lapsi viihtyy omassa harjoitusryhmässä</vt:lpstr>
      <vt:lpstr>22. Lapsi harjoittelee omaa lajia myös omatoimisesti</vt:lpstr>
      <vt:lpstr>23. Lapsi harrastaa oman lajin lisäksi viikoittain myös muita lajeja</vt:lpstr>
      <vt:lpstr> </vt:lpstr>
      <vt:lpstr>25. Nukkuu riittävästi (alle 7 v. 10-13 h, 7-12 v. 9-11 h, yli 12 v. 8-9 h)</vt:lpstr>
      <vt:lpstr>26. Syö säännöllisesti (aamupala, lounas,välipala,päivällinen, iltapala)</vt:lpstr>
      <vt:lpstr>27. Hoitaa kouluasiat hyvin</vt:lpstr>
      <vt:lpstr>28. Ei käytä tupakkaa, nuuskaa ja alkoholia eikä muita päihteitä</vt:lpstr>
      <vt:lpstr>29. Lapseni urheiluharrastuksesta aiheutuvat kokonaiskulut ovat kohtuullisia</vt:lpstr>
      <vt:lpstr>30. Saan riittävästi tietoa ryhmän/ joukkueen toiminnasta</vt:lpstr>
      <vt:lpstr>31. Löydän tarvittavan tiedon seuran nettisivuilta helposti</vt:lpstr>
      <vt:lpstr>32. Vanhempana minua kuunnellaan riittävästi päätöksistä ,jotka koskettavat lastamme</vt:lpstr>
      <vt:lpstr>33. Ryhmämme pelisääntökeskustelut ovat olleet hyviä</vt:lpstr>
      <vt:lpstr>34. Sovittuja pelisääntöjä on ryhmässä / joukkueessa noudatettu hyvin.</vt:lpstr>
      <vt:lpstr>35. Mistä aiheesta toivoisit, että seuraavassa pelisääntöpalaverissa keskusteltaisiin?       (Kaikki vastaajat)</vt:lpstr>
      <vt:lpstr>36. Muita kommentteja liittyen vastauksiin (Kaikki vastaajat)</vt:lpstr>
      <vt:lpstr>37. Muita terveisiä seuralle (Kaikki vastaajat)</vt:lpstr>
      <vt:lpstr>Ryhmän/joukkueen toiminta</vt:lpstr>
      <vt:lpstr>Ohjaus ja valmennus</vt:lpstr>
      <vt:lpstr>Harjoitukset ja kilpailut</vt:lpstr>
      <vt:lpstr>Lapseni omat motiivit ja harjoittelu</vt:lpstr>
      <vt:lpstr>Lapsen elämänrytmi</vt:lpstr>
      <vt:lpstr>Urheiluharrastuksen kokonaiskulut</vt:lpstr>
      <vt:lpstr>Tiedotus</vt:lpstr>
      <vt:lpstr>Pelisäännöistä ja toimintatavoista sopiminen</vt:lpstr>
      <vt:lpstr>Kokonaiskeskiarvot</vt:lpstr>
      <vt:lpstr>Osa-alueiden keskiarvot suuruusjärjestyksessä</vt:lpstr>
      <vt:lpstr>Kiitos!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surveypal2</dc:creator>
  <cp:lastModifiedBy>Markko Jaakkola</cp:lastModifiedBy>
  <cp:revision>44</cp:revision>
  <dcterms:created xsi:type="dcterms:W3CDTF">2012-05-09T09:21:34Z</dcterms:created>
  <dcterms:modified xsi:type="dcterms:W3CDTF">2018-04-16T14:08:05Z</dcterms:modified>
</cp:coreProperties>
</file>